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315" r:id="rId3"/>
    <p:sldId id="261" r:id="rId4"/>
    <p:sldId id="352" r:id="rId5"/>
    <p:sldId id="348" r:id="rId6"/>
    <p:sldId id="349" r:id="rId7"/>
    <p:sldId id="312" r:id="rId8"/>
    <p:sldId id="318" r:id="rId9"/>
    <p:sldId id="313" r:id="rId10"/>
    <p:sldId id="314" r:id="rId11"/>
    <p:sldId id="317" r:id="rId12"/>
    <p:sldId id="319" r:id="rId13"/>
    <p:sldId id="320" r:id="rId14"/>
    <p:sldId id="321" r:id="rId15"/>
    <p:sldId id="346" r:id="rId16"/>
    <p:sldId id="332" r:id="rId17"/>
    <p:sldId id="333" r:id="rId18"/>
    <p:sldId id="334" r:id="rId19"/>
    <p:sldId id="335" r:id="rId20"/>
    <p:sldId id="336" r:id="rId21"/>
    <p:sldId id="322" r:id="rId22"/>
    <p:sldId id="353" r:id="rId23"/>
    <p:sldId id="354" r:id="rId24"/>
    <p:sldId id="355" r:id="rId25"/>
    <p:sldId id="356" r:id="rId26"/>
    <p:sldId id="357" r:id="rId27"/>
    <p:sldId id="358" r:id="rId28"/>
    <p:sldId id="359" r:id="rId29"/>
    <p:sldId id="360" r:id="rId30"/>
    <p:sldId id="361" r:id="rId31"/>
    <p:sldId id="323" r:id="rId32"/>
    <p:sldId id="324" r:id="rId33"/>
    <p:sldId id="325" r:id="rId34"/>
    <p:sldId id="326" r:id="rId35"/>
    <p:sldId id="327" r:id="rId36"/>
    <p:sldId id="329" r:id="rId37"/>
    <p:sldId id="377" r:id="rId38"/>
    <p:sldId id="371" r:id="rId39"/>
    <p:sldId id="376" r:id="rId40"/>
    <p:sldId id="374" r:id="rId41"/>
    <p:sldId id="379" r:id="rId42"/>
    <p:sldId id="380" r:id="rId43"/>
    <p:sldId id="381" r:id="rId44"/>
    <p:sldId id="382" r:id="rId45"/>
    <p:sldId id="373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E176E40-450B-469F-80F2-5A398AC7FCDB}">
          <p14:sldIdLst>
            <p14:sldId id="256"/>
            <p14:sldId id="315"/>
            <p14:sldId id="261"/>
            <p14:sldId id="352"/>
            <p14:sldId id="348"/>
            <p14:sldId id="349"/>
            <p14:sldId id="312"/>
            <p14:sldId id="318"/>
            <p14:sldId id="313"/>
            <p14:sldId id="314"/>
            <p14:sldId id="317"/>
            <p14:sldId id="319"/>
            <p14:sldId id="320"/>
            <p14:sldId id="321"/>
            <p14:sldId id="346"/>
            <p14:sldId id="332"/>
            <p14:sldId id="333"/>
            <p14:sldId id="334"/>
            <p14:sldId id="335"/>
            <p14:sldId id="336"/>
            <p14:sldId id="32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23"/>
            <p14:sldId id="324"/>
            <p14:sldId id="325"/>
            <p14:sldId id="326"/>
            <p14:sldId id="327"/>
            <p14:sldId id="329"/>
            <p14:sldId id="377"/>
            <p14:sldId id="371"/>
            <p14:sldId id="376"/>
            <p14:sldId id="374"/>
            <p14:sldId id="379"/>
            <p14:sldId id="380"/>
            <p14:sldId id="381"/>
            <p14:sldId id="382"/>
            <p14:sldId id="3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84" y="3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102F2-DF9D-4D6D-8BD6-278A0A0F1095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D5C583-2289-4256-800E-352E74075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03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F3B779-60E1-4DA2-B02A-48610E85583C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4900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E448AE-1C8F-4513-9CB6-C284D99A0B6E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7772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ED9EFC-2300-4CE5-B1AB-27F056E07D9D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6125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244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68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431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50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348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54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905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84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999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43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C52D-7E48-4EA9-8E87-BBE4C8077796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141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7DC52D-7E48-4EA9-8E87-BBE4C8077796}" type="datetimeFigureOut">
              <a:rPr lang="en-US" smtClean="0"/>
              <a:t>7/3/2017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2C163-B0F3-4D81-A2F5-F7EA8426E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487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%14PE4607%20Heywood25.gif%20%20%20%20%20%20%20%20%20%20%20%20%20%20%20%20%20%20%20%20%20%20%20%20%20%20%20%20%20%20%20%20%20%20%20%20%20%20%20%20%20%20%200004189E%08Bob&#8217;s%20HD%20%20%20%20%20%20%20%20%20%20%20%20%20%20%20%20%20%20%20%20%20%20%20B5E64ED0: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%14PE4607%20Heywood46.gif%20%20%20%20%20%20%20%20%20%20%20%20%20%20%20%20%20%20%20%20%20%20%20%20%20%20%20%20%20%20%20%20%20%20%20%20%20%20%20%20%20%20%200004189E%08Bob&#8217;s%20HD%20%20%20%20%20%20%20%20%20%20%20%20%20%20%20%20%20%20%20%20%20%20%20B5E64ED0: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%14PE4607%20Heywood26.gif%20%20%20%20%20%20%20%20%20%20%20%20%20%20%20%20%20%20%20%20%20%20%20%20%20%20%20%20%20%20%20%20%20%20%20%20%20%20%20%20%20%20%200004189E%08Bob&#8217;s%20HD%20%20%20%20%20%20%20%20%20%20%20%20%20%20%20%20%20%20%20%20%20%20%20B5E64ED0: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5850" y="992493"/>
            <a:ext cx="10020300" cy="23876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Applied Geographic Information Systems and GIS Programming</a:t>
            </a:r>
            <a:br>
              <a:rPr lang="en-US" sz="4000" dirty="0" smtClean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Day 2: Spatial Analysis using Vector Data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Yi </a:t>
            </a:r>
            <a:r>
              <a:rPr lang="en-US" dirty="0" err="1" smtClean="0"/>
              <a:t>Qiang</a:t>
            </a:r>
            <a:endParaRPr lang="en-US" dirty="0"/>
          </a:p>
          <a:p>
            <a:r>
              <a:rPr lang="en-US" dirty="0" smtClean="0"/>
              <a:t>Department of Geography</a:t>
            </a:r>
          </a:p>
          <a:p>
            <a:r>
              <a:rPr lang="en-US" dirty="0" smtClean="0"/>
              <a:t>University of Hawaii - </a:t>
            </a:r>
            <a:r>
              <a:rPr lang="en-US" dirty="0" err="1" smtClean="0"/>
              <a:t>Manoa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2564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</a:t>
            </a:r>
            <a:r>
              <a:rPr lang="en-US" dirty="0"/>
              <a:t>GIS, </a:t>
            </a:r>
            <a:r>
              <a:rPr lang="en-US" altLang="zh-CN" dirty="0" smtClean="0"/>
              <a:t>t</a:t>
            </a:r>
            <a:r>
              <a:rPr lang="en-US" dirty="0" smtClean="0"/>
              <a:t>opology </a:t>
            </a:r>
            <a:r>
              <a:rPr lang="en-US" dirty="0"/>
              <a:t>refers to </a:t>
            </a:r>
            <a:r>
              <a:rPr lang="en-US" dirty="0" smtClean="0"/>
              <a:t>the relative </a:t>
            </a:r>
            <a:r>
              <a:rPr lang="en-US" dirty="0"/>
              <a:t>spatial </a:t>
            </a:r>
            <a:r>
              <a:rPr lang="en-US" dirty="0" smtClean="0"/>
              <a:t>relations between </a:t>
            </a:r>
            <a:r>
              <a:rPr lang="en-US" dirty="0"/>
              <a:t>features. </a:t>
            </a:r>
          </a:p>
          <a:p>
            <a:r>
              <a:rPr lang="en-US" dirty="0" smtClean="0"/>
              <a:t>Topology is about </a:t>
            </a:r>
            <a:r>
              <a:rPr lang="en-US" dirty="0"/>
              <a:t>how features are connected and which features </a:t>
            </a:r>
            <a:r>
              <a:rPr lang="en-US" dirty="0" smtClean="0"/>
              <a:t>are adjacent </a:t>
            </a:r>
            <a:r>
              <a:rPr lang="en-US" dirty="0"/>
              <a:t>to each other</a:t>
            </a:r>
            <a:r>
              <a:rPr lang="en-US" dirty="0" smtClean="0"/>
              <a:t>.</a:t>
            </a:r>
          </a:p>
          <a:p>
            <a:r>
              <a:rPr lang="en-US" altLang="en-US" dirty="0" smtClean="0"/>
              <a:t>Topology </a:t>
            </a:r>
            <a:r>
              <a:rPr lang="en-US" altLang="en-US" dirty="0"/>
              <a:t>distinguishes </a:t>
            </a:r>
            <a:r>
              <a:rPr lang="en-US" altLang="en-US" dirty="0" smtClean="0"/>
              <a:t>GIS </a:t>
            </a:r>
            <a:r>
              <a:rPr lang="en-US" altLang="en-US" dirty="0"/>
              <a:t>data models from non-topological data models supported by many CAD, </a:t>
            </a:r>
            <a:r>
              <a:rPr lang="en-US" altLang="en-US" dirty="0" smtClean="0"/>
              <a:t>Photoshop </a:t>
            </a:r>
            <a:r>
              <a:rPr lang="en-US" altLang="en-US" dirty="0"/>
              <a:t>and </a:t>
            </a:r>
            <a:r>
              <a:rPr lang="en-US" altLang="en-US" dirty="0" smtClean="0"/>
              <a:t>other graphics </a:t>
            </a:r>
            <a:r>
              <a:rPr lang="en-US" altLang="en-US" dirty="0"/>
              <a:t>systems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6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1999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en-US" dirty="0"/>
              <a:t>Can be viewed as a mathematical procedure that determines spatial relationships and properties, including:</a:t>
            </a:r>
          </a:p>
          <a:p>
            <a:pPr lvl="1"/>
            <a:r>
              <a:rPr lang="en-US" altLang="en-US" dirty="0" smtClean="0"/>
              <a:t>The three Cs</a:t>
            </a:r>
          </a:p>
          <a:p>
            <a:pPr lvl="2"/>
            <a:r>
              <a:rPr lang="en-US" altLang="en-US" sz="2400" dirty="0" smtClean="0"/>
              <a:t>Connectivity   (Highway US 75 connects to IH 45) </a:t>
            </a:r>
          </a:p>
          <a:p>
            <a:pPr lvl="2"/>
            <a:r>
              <a:rPr lang="en-US" altLang="en-US" sz="2400" dirty="0"/>
              <a:t>Coincidence--</a:t>
            </a:r>
            <a:r>
              <a:rPr lang="en-US" altLang="en-US" sz="2400" dirty="0" smtClean="0"/>
              <a:t>same location  (Red River &amp; TX/OK border)</a:t>
            </a:r>
          </a:p>
          <a:p>
            <a:pPr lvl="2"/>
            <a:r>
              <a:rPr lang="en-US" altLang="en-US" sz="2400" dirty="0" smtClean="0"/>
              <a:t>Contiguity--adjacency or “next door”  (TX &amp; OK)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657" y="3809574"/>
            <a:ext cx="4798144" cy="296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7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GISC 6382 Applied GIS       UT-Dallas  Briggs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0DFB1-10E6-487C-B826-E8356ED078F2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609600"/>
          </a:xfrm>
        </p:spPr>
        <p:txBody>
          <a:bodyPr/>
          <a:lstStyle/>
          <a:p>
            <a:r>
              <a:rPr lang="en-US" altLang="en-US" sz="3200" dirty="0"/>
              <a:t>Topology </a:t>
            </a:r>
            <a:r>
              <a:rPr lang="en-US" altLang="en-US" sz="3200" dirty="0" smtClean="0"/>
              <a:t>Type </a:t>
            </a:r>
            <a:r>
              <a:rPr lang="en-US" altLang="en-US" sz="3200" dirty="0"/>
              <a:t>I: </a:t>
            </a:r>
            <a:r>
              <a:rPr lang="en-US" altLang="en-US" sz="3200" i="1" dirty="0"/>
              <a:t>Arc-node topology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371600"/>
            <a:ext cx="7772400" cy="4724400"/>
          </a:xfrm>
        </p:spPr>
        <p:txBody>
          <a:bodyPr/>
          <a:lstStyle/>
          <a:p>
            <a:pPr lvl="1"/>
            <a:r>
              <a:rPr lang="en-US" altLang="en-US" dirty="0"/>
              <a:t>Nodes are the end-points of arcs.</a:t>
            </a:r>
            <a:r>
              <a:rPr lang="en-US" altLang="en-US" b="1" i="1" dirty="0"/>
              <a:t> Arc-node topology</a:t>
            </a:r>
            <a:r>
              <a:rPr lang="en-US" altLang="en-US" dirty="0"/>
              <a:t>  keeps track of which arcs are connected to other arcs through shared nodes X  </a:t>
            </a:r>
            <a:r>
              <a:rPr lang="en-US" altLang="en-US" i="1" u="sng" dirty="0"/>
              <a:t>It defines length, direction, and connectivity for arcs.</a:t>
            </a:r>
            <a:endParaRPr lang="en-US" altLang="en-US" i="1" dirty="0"/>
          </a:p>
          <a:p>
            <a:pPr lvl="2"/>
            <a:endParaRPr lang="en-US" altLang="en-US" dirty="0"/>
          </a:p>
          <a:p>
            <a:pPr lvl="1">
              <a:buFontTx/>
              <a:buNone/>
            </a:pPr>
            <a:r>
              <a:rPr lang="en-US" altLang="en-US" dirty="0"/>
              <a:t>   </a:t>
            </a:r>
          </a:p>
          <a:p>
            <a:pPr lvl="1">
              <a:buFontTx/>
              <a:buNone/>
            </a:pPr>
            <a:r>
              <a:rPr lang="en-US" altLang="en-US" dirty="0"/>
              <a:t>   The </a:t>
            </a:r>
            <a:r>
              <a:rPr lang="en-US" altLang="en-US" i="1" dirty="0"/>
              <a:t>from-node</a:t>
            </a:r>
            <a:r>
              <a:rPr lang="en-US" altLang="en-US" dirty="0"/>
              <a:t> is an arc’s starting point; the </a:t>
            </a:r>
            <a:r>
              <a:rPr lang="en-US" altLang="en-US" i="1" dirty="0"/>
              <a:t>to-node</a:t>
            </a:r>
            <a:r>
              <a:rPr lang="en-US" altLang="en-US" dirty="0"/>
              <a:t> is its ending point.  </a:t>
            </a:r>
          </a:p>
          <a:p>
            <a:pPr lvl="2"/>
            <a:r>
              <a:rPr lang="en-US" altLang="en-US" dirty="0"/>
              <a:t>They are determined as you digitize your data.  </a:t>
            </a:r>
          </a:p>
          <a:p>
            <a:pPr lvl="2"/>
            <a:r>
              <a:rPr lang="en-US" altLang="en-US" dirty="0"/>
              <a:t>You can </a:t>
            </a:r>
            <a:r>
              <a:rPr lang="en-US" altLang="en-US" dirty="0" smtClean="0"/>
              <a:t>tell </a:t>
            </a:r>
            <a:r>
              <a:rPr lang="en-US" altLang="en-US" dirty="0"/>
              <a:t>the from-node and </a:t>
            </a:r>
            <a:r>
              <a:rPr lang="en-US" altLang="en-US" dirty="0" smtClean="0"/>
              <a:t>to-node by its order.  </a:t>
            </a:r>
            <a:endParaRPr lang="en-US" altLang="en-US" dirty="0"/>
          </a:p>
          <a:p>
            <a:pPr lvl="2"/>
            <a:r>
              <a:rPr lang="en-US" altLang="en-US" dirty="0"/>
              <a:t>Arcs connect if they share a node.</a:t>
            </a:r>
            <a:endParaRPr lang="en-US" altLang="en-US" dirty="0"/>
          </a:p>
        </p:txBody>
      </p:sp>
      <p:sp>
        <p:nvSpPr>
          <p:cNvPr id="61444" name="Line 4"/>
          <p:cNvSpPr>
            <a:spLocks noChangeShapeType="1"/>
          </p:cNvSpPr>
          <p:nvPr/>
        </p:nvSpPr>
        <p:spPr bwMode="auto">
          <a:xfrm>
            <a:off x="3810000" y="3232355"/>
            <a:ext cx="426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5" name="Oval 5"/>
          <p:cNvSpPr>
            <a:spLocks noChangeArrowheads="1"/>
          </p:cNvSpPr>
          <p:nvPr/>
        </p:nvSpPr>
        <p:spPr bwMode="auto">
          <a:xfrm>
            <a:off x="3657600" y="315615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6" name="Oval 6"/>
          <p:cNvSpPr>
            <a:spLocks noChangeArrowheads="1"/>
          </p:cNvSpPr>
          <p:nvPr/>
        </p:nvSpPr>
        <p:spPr bwMode="auto">
          <a:xfrm>
            <a:off x="8077200" y="3156155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7" name="Line 7"/>
          <p:cNvSpPr>
            <a:spLocks noChangeShapeType="1"/>
          </p:cNvSpPr>
          <p:nvPr/>
        </p:nvSpPr>
        <p:spPr bwMode="auto">
          <a:xfrm>
            <a:off x="5410200" y="3232355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0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GISC 6382 Applied GIS       UT-Dallas  Briggs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E9A1C-7970-44EA-AEB8-83970244D53D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04800"/>
            <a:ext cx="7772400" cy="914400"/>
          </a:xfrm>
        </p:spPr>
        <p:txBody>
          <a:bodyPr/>
          <a:lstStyle/>
          <a:p>
            <a:r>
              <a:rPr lang="en-US" altLang="en-US" sz="3200" dirty="0"/>
              <a:t>Topology </a:t>
            </a:r>
            <a:r>
              <a:rPr lang="en-US" altLang="en-US" sz="3200" dirty="0" smtClean="0"/>
              <a:t>Type </a:t>
            </a:r>
            <a:r>
              <a:rPr lang="en-US" altLang="en-US" sz="3200" dirty="0"/>
              <a:t>II: </a:t>
            </a:r>
            <a:r>
              <a:rPr lang="en-US" altLang="en-US" sz="3200" b="1" i="1" dirty="0"/>
              <a:t>Polygon-arc topology</a:t>
            </a:r>
            <a:r>
              <a:rPr lang="en-US" altLang="en-US" sz="3200" dirty="0"/>
              <a:t> 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295400"/>
            <a:ext cx="7772400" cy="4800600"/>
          </a:xfrm>
        </p:spPr>
        <p:txBody>
          <a:bodyPr/>
          <a:lstStyle/>
          <a:p>
            <a:pPr lvl="1"/>
            <a:r>
              <a:rPr lang="en-US" altLang="en-US" b="1" i="1" dirty="0"/>
              <a:t>Polygon-arc topology</a:t>
            </a:r>
            <a:r>
              <a:rPr lang="en-US" altLang="en-US" dirty="0"/>
              <a:t> expresses the relationship between the arc features and the polygon features for which the arcs create boundaries.  </a:t>
            </a:r>
            <a:r>
              <a:rPr lang="en-US" altLang="en-US" u="sng" dirty="0"/>
              <a:t>It defines area and adjacency.</a:t>
            </a:r>
            <a:r>
              <a:rPr lang="en-US" altLang="en-US" dirty="0"/>
              <a:t>  </a:t>
            </a:r>
            <a:r>
              <a:rPr lang="en-US" altLang="en-US" dirty="0" smtClean="0"/>
              <a:t>A set </a:t>
            </a:r>
            <a:r>
              <a:rPr lang="en-US" altLang="en-US" dirty="0"/>
              <a:t>of arcs that form a closed figure define the area of a polygon. </a:t>
            </a:r>
            <a:r>
              <a:rPr lang="en-US" altLang="en-US" dirty="0" smtClean="0"/>
              <a:t>Polygons </a:t>
            </a:r>
            <a:r>
              <a:rPr lang="en-US" altLang="en-US" dirty="0"/>
              <a:t>are stored as a list of arcs to avoid redundancy. </a:t>
            </a:r>
            <a:r>
              <a:rPr lang="en-US" altLang="en-US" dirty="0"/>
              <a:t>Two polygons are adjacent if they share an arc. </a:t>
            </a:r>
            <a:r>
              <a:rPr lang="en-US" altLang="en-US" dirty="0"/>
              <a:t>	</a:t>
            </a:r>
          </a:p>
        </p:txBody>
      </p:sp>
      <p:sp>
        <p:nvSpPr>
          <p:cNvPr id="62468" name="Line 4"/>
          <p:cNvSpPr>
            <a:spLocks noChangeShapeType="1"/>
          </p:cNvSpPr>
          <p:nvPr/>
        </p:nvSpPr>
        <p:spPr bwMode="auto">
          <a:xfrm>
            <a:off x="4419600" y="45720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69" name="Oval 5"/>
          <p:cNvSpPr>
            <a:spLocks noChangeArrowheads="1"/>
          </p:cNvSpPr>
          <p:nvPr/>
        </p:nvSpPr>
        <p:spPr bwMode="auto">
          <a:xfrm>
            <a:off x="4343400" y="4419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70" name="Oval 6"/>
          <p:cNvSpPr>
            <a:spLocks noChangeArrowheads="1"/>
          </p:cNvSpPr>
          <p:nvPr/>
        </p:nvSpPr>
        <p:spPr bwMode="auto">
          <a:xfrm>
            <a:off x="4343400" y="57912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71" name="Oval 7"/>
          <p:cNvSpPr>
            <a:spLocks noChangeArrowheads="1"/>
          </p:cNvSpPr>
          <p:nvPr/>
        </p:nvSpPr>
        <p:spPr bwMode="auto">
          <a:xfrm>
            <a:off x="5867400" y="4419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72" name="Oval 8"/>
          <p:cNvSpPr>
            <a:spLocks noChangeArrowheads="1"/>
          </p:cNvSpPr>
          <p:nvPr/>
        </p:nvSpPr>
        <p:spPr bwMode="auto">
          <a:xfrm>
            <a:off x="5867400" y="57912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73" name="Line 9"/>
          <p:cNvSpPr>
            <a:spLocks noChangeShapeType="1"/>
          </p:cNvSpPr>
          <p:nvPr/>
        </p:nvSpPr>
        <p:spPr bwMode="auto">
          <a:xfrm>
            <a:off x="4495800" y="44958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74" name="Line 10"/>
          <p:cNvSpPr>
            <a:spLocks noChangeShapeType="1"/>
          </p:cNvSpPr>
          <p:nvPr/>
        </p:nvSpPr>
        <p:spPr bwMode="auto">
          <a:xfrm>
            <a:off x="5943600" y="45720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75" name="Line 11"/>
          <p:cNvSpPr>
            <a:spLocks noChangeShapeType="1"/>
          </p:cNvSpPr>
          <p:nvPr/>
        </p:nvSpPr>
        <p:spPr bwMode="auto">
          <a:xfrm>
            <a:off x="4495800" y="58674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76" name="Line 12"/>
          <p:cNvSpPr>
            <a:spLocks noChangeShapeType="1"/>
          </p:cNvSpPr>
          <p:nvPr/>
        </p:nvSpPr>
        <p:spPr bwMode="auto">
          <a:xfrm>
            <a:off x="4419600" y="49530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77" name="Line 13"/>
          <p:cNvSpPr>
            <a:spLocks noChangeShapeType="1"/>
          </p:cNvSpPr>
          <p:nvPr/>
        </p:nvSpPr>
        <p:spPr bwMode="auto">
          <a:xfrm>
            <a:off x="4800600" y="58674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78" name="Line 14"/>
          <p:cNvSpPr>
            <a:spLocks noChangeShapeType="1"/>
          </p:cNvSpPr>
          <p:nvPr/>
        </p:nvSpPr>
        <p:spPr bwMode="auto">
          <a:xfrm flipH="1" flipV="1">
            <a:off x="5943600" y="51054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79" name="Line 15"/>
          <p:cNvSpPr>
            <a:spLocks noChangeShapeType="1"/>
          </p:cNvSpPr>
          <p:nvPr/>
        </p:nvSpPr>
        <p:spPr bwMode="auto">
          <a:xfrm flipH="1">
            <a:off x="5105400" y="44958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38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GISC 6382 Applied GIS       UT-Dallas  Briggs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35435-7B88-4FBB-9A01-4CEED5E05FB2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81000"/>
            <a:ext cx="7772400" cy="685800"/>
          </a:xfrm>
        </p:spPr>
        <p:txBody>
          <a:bodyPr/>
          <a:lstStyle/>
          <a:p>
            <a:r>
              <a:rPr lang="en-US" altLang="en-US" sz="3200"/>
              <a:t>Topology Concept III </a:t>
            </a:r>
            <a:r>
              <a:rPr lang="en-US" altLang="en-US" sz="3200" b="1" i="1"/>
              <a:t>Left-right topology</a:t>
            </a:r>
            <a:r>
              <a:rPr lang="en-US" altLang="en-US" sz="4000"/>
              <a:t> 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990600"/>
            <a:ext cx="7772400" cy="4953000"/>
          </a:xfrm>
        </p:spPr>
        <p:txBody>
          <a:bodyPr/>
          <a:lstStyle/>
          <a:p>
            <a:pPr lvl="1"/>
            <a:r>
              <a:rPr lang="en-US" altLang="en-US" b="1" i="1" dirty="0"/>
              <a:t>Left-right topology</a:t>
            </a:r>
            <a:r>
              <a:rPr lang="en-US" altLang="en-US" dirty="0"/>
              <a:t> refers to contiguity -- how polygons are associated with their neighboring polygons.  Each arc has a list of which polygons are on the right side and which are on the left side.  </a:t>
            </a:r>
            <a:r>
              <a:rPr lang="en-US" altLang="en-US" dirty="0" smtClean="0"/>
              <a:t>GIS uses </a:t>
            </a:r>
            <a:r>
              <a:rPr lang="en-US" altLang="en-US" dirty="0"/>
              <a:t>this information to determine from one polygon what the adjacent polygons are:</a:t>
            </a:r>
          </a:p>
        </p:txBody>
      </p:sp>
      <p:sp>
        <p:nvSpPr>
          <p:cNvPr id="63492" name="Line 4"/>
          <p:cNvSpPr>
            <a:spLocks noChangeShapeType="1"/>
          </p:cNvSpPr>
          <p:nvPr/>
        </p:nvSpPr>
        <p:spPr bwMode="auto">
          <a:xfrm>
            <a:off x="4419600" y="3962400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493" name="Oval 5"/>
          <p:cNvSpPr>
            <a:spLocks noChangeArrowheads="1"/>
          </p:cNvSpPr>
          <p:nvPr/>
        </p:nvSpPr>
        <p:spPr bwMode="auto">
          <a:xfrm>
            <a:off x="4343400" y="38862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494" name="Oval 6"/>
          <p:cNvSpPr>
            <a:spLocks noChangeArrowheads="1"/>
          </p:cNvSpPr>
          <p:nvPr/>
        </p:nvSpPr>
        <p:spPr bwMode="auto">
          <a:xfrm>
            <a:off x="4343400" y="52578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495" name="Line 7"/>
          <p:cNvSpPr>
            <a:spLocks noChangeShapeType="1"/>
          </p:cNvSpPr>
          <p:nvPr/>
        </p:nvSpPr>
        <p:spPr bwMode="auto">
          <a:xfrm>
            <a:off x="4495800" y="3962400"/>
            <a:ext cx="152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496" name="Line 8"/>
          <p:cNvSpPr>
            <a:spLocks noChangeShapeType="1"/>
          </p:cNvSpPr>
          <p:nvPr/>
        </p:nvSpPr>
        <p:spPr bwMode="auto">
          <a:xfrm>
            <a:off x="4495800" y="5334000"/>
            <a:ext cx="144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497" name="Line 9"/>
          <p:cNvSpPr>
            <a:spLocks noChangeShapeType="1"/>
          </p:cNvSpPr>
          <p:nvPr/>
        </p:nvSpPr>
        <p:spPr bwMode="auto">
          <a:xfrm>
            <a:off x="6019800" y="40386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498" name="Oval 10"/>
          <p:cNvSpPr>
            <a:spLocks noChangeArrowheads="1"/>
          </p:cNvSpPr>
          <p:nvPr/>
        </p:nvSpPr>
        <p:spPr bwMode="auto">
          <a:xfrm>
            <a:off x="5943600" y="38862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499" name="Oval 11"/>
          <p:cNvSpPr>
            <a:spLocks noChangeArrowheads="1"/>
          </p:cNvSpPr>
          <p:nvPr/>
        </p:nvSpPr>
        <p:spPr bwMode="auto">
          <a:xfrm>
            <a:off x="5943600" y="52578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00" name="Oval 12"/>
          <p:cNvSpPr>
            <a:spLocks noChangeArrowheads="1"/>
          </p:cNvSpPr>
          <p:nvPr/>
        </p:nvSpPr>
        <p:spPr bwMode="auto">
          <a:xfrm>
            <a:off x="7467600" y="38862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01" name="Oval 13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02" name="Line 14"/>
          <p:cNvSpPr>
            <a:spLocks noChangeShapeType="1"/>
          </p:cNvSpPr>
          <p:nvPr/>
        </p:nvSpPr>
        <p:spPr bwMode="auto">
          <a:xfrm>
            <a:off x="6096000" y="39624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03" name="Line 15"/>
          <p:cNvSpPr>
            <a:spLocks noChangeShapeType="1"/>
          </p:cNvSpPr>
          <p:nvPr/>
        </p:nvSpPr>
        <p:spPr bwMode="auto">
          <a:xfrm>
            <a:off x="7543800" y="40386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04" name="Line 16"/>
          <p:cNvSpPr>
            <a:spLocks noChangeShapeType="1"/>
          </p:cNvSpPr>
          <p:nvPr/>
        </p:nvSpPr>
        <p:spPr bwMode="auto">
          <a:xfrm>
            <a:off x="6096000" y="53340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05" name="Line 17"/>
          <p:cNvSpPr>
            <a:spLocks noChangeShapeType="1"/>
          </p:cNvSpPr>
          <p:nvPr/>
        </p:nvSpPr>
        <p:spPr bwMode="auto">
          <a:xfrm flipV="1">
            <a:off x="6019800" y="41148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06" name="Line 18"/>
          <p:cNvSpPr>
            <a:spLocks noChangeShapeType="1"/>
          </p:cNvSpPr>
          <p:nvPr/>
        </p:nvSpPr>
        <p:spPr bwMode="auto">
          <a:xfrm>
            <a:off x="4419600" y="43434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07" name="Line 19"/>
          <p:cNvSpPr>
            <a:spLocks noChangeShapeType="1"/>
          </p:cNvSpPr>
          <p:nvPr/>
        </p:nvSpPr>
        <p:spPr bwMode="auto">
          <a:xfrm>
            <a:off x="4953000" y="53340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08" name="Line 20"/>
          <p:cNvSpPr>
            <a:spLocks noChangeShapeType="1"/>
          </p:cNvSpPr>
          <p:nvPr/>
        </p:nvSpPr>
        <p:spPr bwMode="auto">
          <a:xfrm>
            <a:off x="6477000" y="39624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09" name="Line 21"/>
          <p:cNvSpPr>
            <a:spLocks noChangeShapeType="1"/>
          </p:cNvSpPr>
          <p:nvPr/>
        </p:nvSpPr>
        <p:spPr bwMode="auto">
          <a:xfrm flipH="1">
            <a:off x="5181600" y="39624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510" name="Text Box 22"/>
          <p:cNvSpPr txBox="1">
            <a:spLocks noChangeArrowheads="1"/>
          </p:cNvSpPr>
          <p:nvPr/>
        </p:nvSpPr>
        <p:spPr bwMode="auto">
          <a:xfrm>
            <a:off x="5105400" y="3505200"/>
            <a:ext cx="304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/>
              <a:t>1</a:t>
            </a:r>
          </a:p>
        </p:txBody>
      </p:sp>
      <p:sp>
        <p:nvSpPr>
          <p:cNvPr id="63511" name="Text Box 23"/>
          <p:cNvSpPr txBox="1">
            <a:spLocks noChangeArrowheads="1"/>
          </p:cNvSpPr>
          <p:nvPr/>
        </p:nvSpPr>
        <p:spPr bwMode="auto">
          <a:xfrm>
            <a:off x="3962400" y="4419600"/>
            <a:ext cx="304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/>
              <a:t>2</a:t>
            </a:r>
          </a:p>
        </p:txBody>
      </p:sp>
      <p:sp>
        <p:nvSpPr>
          <p:cNvPr id="63512" name="Text Box 24"/>
          <p:cNvSpPr txBox="1">
            <a:spLocks noChangeArrowheads="1"/>
          </p:cNvSpPr>
          <p:nvPr/>
        </p:nvSpPr>
        <p:spPr bwMode="auto">
          <a:xfrm>
            <a:off x="4953000" y="5410200"/>
            <a:ext cx="381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/>
              <a:t>3</a:t>
            </a:r>
          </a:p>
        </p:txBody>
      </p:sp>
      <p:sp>
        <p:nvSpPr>
          <p:cNvPr id="63513" name="Text Box 25"/>
          <p:cNvSpPr txBox="1">
            <a:spLocks noChangeArrowheads="1"/>
          </p:cNvSpPr>
          <p:nvPr/>
        </p:nvSpPr>
        <p:spPr bwMode="auto">
          <a:xfrm>
            <a:off x="5715000" y="4343400"/>
            <a:ext cx="228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/>
              <a:t>4</a:t>
            </a:r>
          </a:p>
        </p:txBody>
      </p:sp>
      <p:sp>
        <p:nvSpPr>
          <p:cNvPr id="63514" name="Text Box 26"/>
          <p:cNvSpPr txBox="1">
            <a:spLocks noChangeArrowheads="1"/>
          </p:cNvSpPr>
          <p:nvPr/>
        </p:nvSpPr>
        <p:spPr bwMode="auto">
          <a:xfrm>
            <a:off x="6629400" y="3505200"/>
            <a:ext cx="457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/>
              <a:t>5</a:t>
            </a:r>
          </a:p>
        </p:txBody>
      </p:sp>
      <p:sp>
        <p:nvSpPr>
          <p:cNvPr id="63515" name="Text Box 27"/>
          <p:cNvSpPr txBox="1">
            <a:spLocks noChangeArrowheads="1"/>
          </p:cNvSpPr>
          <p:nvPr/>
        </p:nvSpPr>
        <p:spPr bwMode="auto">
          <a:xfrm>
            <a:off x="7543800" y="4419600"/>
            <a:ext cx="381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/>
              <a:t>6</a:t>
            </a:r>
          </a:p>
        </p:txBody>
      </p:sp>
      <p:sp>
        <p:nvSpPr>
          <p:cNvPr id="63516" name="Text Box 28"/>
          <p:cNvSpPr txBox="1">
            <a:spLocks noChangeArrowheads="1"/>
          </p:cNvSpPr>
          <p:nvPr/>
        </p:nvSpPr>
        <p:spPr bwMode="auto">
          <a:xfrm>
            <a:off x="6629400" y="5334000"/>
            <a:ext cx="304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17881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155336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en-US" sz="3200" b="1" dirty="0"/>
              <a:t>Auto-complete Polygons</a:t>
            </a:r>
          </a:p>
        </p:txBody>
      </p:sp>
      <p:pic>
        <p:nvPicPr>
          <p:cNvPr id="315396" name="Picture 4" descr="New polygon created with Auto-Complete Polygon fun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0" y="2757488"/>
            <a:ext cx="8001000" cy="330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27000" y="2508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b="1" dirty="0" smtClean="0"/>
              <a:t>Why we need topology in GIS</a:t>
            </a: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187955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27000" y="250825"/>
            <a:ext cx="10515600" cy="1325563"/>
          </a:xfrm>
        </p:spPr>
        <p:txBody>
          <a:bodyPr/>
          <a:lstStyle/>
          <a:p>
            <a:r>
              <a:rPr lang="en-US" altLang="en-US" b="1" dirty="0" smtClean="0"/>
              <a:t>Why we need topology in GIS</a:t>
            </a:r>
            <a:endParaRPr lang="en-US" altLang="en-US" b="1" dirty="0"/>
          </a:p>
        </p:txBody>
      </p:sp>
      <p:sp>
        <p:nvSpPr>
          <p:cNvPr id="317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Using </a:t>
            </a:r>
            <a:r>
              <a:rPr lang="en-US" altLang="en-US" dirty="0"/>
              <a:t>topology to prevent editing errors</a:t>
            </a:r>
          </a:p>
        </p:txBody>
      </p:sp>
      <p:pic>
        <p:nvPicPr>
          <p:cNvPr id="317444" name="Picture 4" descr="Example of an incorrect edit (gap introduced) and a correct edit (no gap) to a land use poly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276600"/>
            <a:ext cx="7848600" cy="306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304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873125"/>
            <a:ext cx="10515600" cy="1325563"/>
          </a:xfrm>
        </p:spPr>
        <p:txBody>
          <a:bodyPr/>
          <a:lstStyle/>
          <a:p>
            <a:pPr algn="ctr"/>
            <a:r>
              <a:rPr lang="en-US" altLang="en-US" dirty="0" smtClean="0"/>
              <a:t>Represent adjacency (Common Border)</a:t>
            </a:r>
            <a:endParaRPr lang="en-US" altLang="en-US" dirty="0"/>
          </a:p>
        </p:txBody>
      </p:sp>
      <p:sp>
        <p:nvSpPr>
          <p:cNvPr id="318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2017713"/>
            <a:ext cx="8497888" cy="4114800"/>
          </a:xfrm>
        </p:spPr>
        <p:txBody>
          <a:bodyPr/>
          <a:lstStyle/>
          <a:p>
            <a:r>
              <a:rPr lang="en-US" altLang="en-US"/>
              <a:t>The primary purpose of a topology is to define spatial relationships between features </a:t>
            </a:r>
          </a:p>
        </p:txBody>
      </p:sp>
      <p:pic>
        <p:nvPicPr>
          <p:cNvPr id="318468" name="Picture 4" descr="Drawing illustrating adjacenc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490" y="3136490"/>
            <a:ext cx="61722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27000" y="-31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b="1" smtClean="0"/>
              <a:t>Why we need topology in GIS</a:t>
            </a: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325147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Rectangle 2"/>
          <p:cNvSpPr>
            <a:spLocks noGrp="1" noChangeArrowheads="1"/>
          </p:cNvSpPr>
          <p:nvPr>
            <p:ph type="title"/>
          </p:nvPr>
        </p:nvSpPr>
        <p:spPr>
          <a:xfrm>
            <a:off x="558800" y="103663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en-US" sz="3200" b="1" dirty="0"/>
              <a:t>Preserving Coincidence</a:t>
            </a:r>
          </a:p>
        </p:txBody>
      </p:sp>
      <p:pic>
        <p:nvPicPr>
          <p:cNvPr id="319492" name="Picture 4" descr="Drawing illustrating coincid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209800"/>
            <a:ext cx="75438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27000" y="2508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b="1" smtClean="0"/>
              <a:t>Why we need topology in GIS</a:t>
            </a: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87138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216025"/>
            <a:ext cx="10515600" cy="1325563"/>
          </a:xfrm>
        </p:spPr>
        <p:txBody>
          <a:bodyPr/>
          <a:lstStyle/>
          <a:p>
            <a:pPr algn="ctr"/>
            <a:r>
              <a:rPr lang="en-US" altLang="en-US" b="1" dirty="0"/>
              <a:t>Preserving Connectivity</a:t>
            </a:r>
          </a:p>
        </p:txBody>
      </p:sp>
      <p:pic>
        <p:nvPicPr>
          <p:cNvPr id="320516" name="Picture 4" descr="Drawing illustrating connectivity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67000" y="2352676"/>
            <a:ext cx="7391400" cy="3673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27000" y="2508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b="1" smtClean="0"/>
              <a:t>Why we need topology in GIS</a:t>
            </a: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211957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 lab exercise (15% * 4)</a:t>
            </a:r>
          </a:p>
          <a:p>
            <a:pPr lvl="1"/>
            <a:r>
              <a:rPr lang="en-US" dirty="0" smtClean="0"/>
              <a:t>Finish the exercises in the computer lab</a:t>
            </a:r>
          </a:p>
          <a:p>
            <a:pPr lvl="1"/>
            <a:r>
              <a:rPr lang="en-US" dirty="0" smtClean="0"/>
              <a:t>Finish by yourselves and don’t </a:t>
            </a:r>
            <a:r>
              <a:rPr lang="en-US" dirty="0"/>
              <a:t>copy </a:t>
            </a:r>
            <a:r>
              <a:rPr lang="en-US" dirty="0" smtClean="0"/>
              <a:t>others</a:t>
            </a:r>
          </a:p>
          <a:p>
            <a:pPr lvl="1"/>
            <a:r>
              <a:rPr lang="en-US" dirty="0" smtClean="0"/>
              <a:t>Submit answers no later than 11:59pm the next day</a:t>
            </a:r>
          </a:p>
          <a:p>
            <a:pPr lvl="1"/>
            <a:r>
              <a:rPr lang="en-US" dirty="0" smtClean="0"/>
              <a:t>Submit in Microsoft </a:t>
            </a:r>
            <a:r>
              <a:rPr lang="en-US" dirty="0"/>
              <a:t>Word file format </a:t>
            </a:r>
            <a:endParaRPr lang="en-US" dirty="0" smtClean="0"/>
          </a:p>
          <a:p>
            <a:r>
              <a:rPr lang="en-US" dirty="0" smtClean="0"/>
              <a:t>1 project (30%)</a:t>
            </a:r>
          </a:p>
          <a:p>
            <a:r>
              <a:rPr lang="en-US" dirty="0" smtClean="0"/>
              <a:t>Attendance (</a:t>
            </a:r>
            <a:r>
              <a:rPr lang="en-US" dirty="0"/>
              <a:t>1</a:t>
            </a:r>
            <a:r>
              <a:rPr lang="en-US" dirty="0" smtClean="0"/>
              <a:t>0%)</a:t>
            </a:r>
          </a:p>
        </p:txBody>
      </p:sp>
    </p:spTree>
    <p:extLst>
      <p:ext uri="{BB962C8B-B14F-4D97-AF65-F5344CB8AC3E}">
        <p14:creationId xmlns:p14="http://schemas.microsoft.com/office/powerpoint/2010/main" val="166399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8" name="Rectangle 2"/>
          <p:cNvSpPr>
            <a:spLocks noGrp="1" noChangeArrowheads="1"/>
          </p:cNvSpPr>
          <p:nvPr>
            <p:ph type="title"/>
          </p:nvPr>
        </p:nvSpPr>
        <p:spPr>
          <a:xfrm>
            <a:off x="2674938" y="214314"/>
            <a:ext cx="7993062" cy="1462087"/>
          </a:xfrm>
          <a:noFill/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 altLang="en-US" b="1"/>
              <a:t>Common Topology Elements</a:t>
            </a:r>
          </a:p>
        </p:txBody>
      </p:sp>
      <p:sp>
        <p:nvSpPr>
          <p:cNvPr id="321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38400" y="2017713"/>
            <a:ext cx="8040688" cy="4114800"/>
          </a:xfrm>
        </p:spPr>
        <p:txBody>
          <a:bodyPr/>
          <a:lstStyle/>
          <a:p>
            <a:r>
              <a:rPr lang="en-US" altLang="en-US" dirty="0"/>
              <a:t>Both edge and node are treated as single elements</a:t>
            </a:r>
          </a:p>
          <a:p>
            <a:pPr lvl="1"/>
            <a:r>
              <a:rPr lang="en-US" altLang="en-US" dirty="0"/>
              <a:t>Multiple copies of them stored in the </a:t>
            </a:r>
            <a:r>
              <a:rPr lang="en-US" altLang="en-US" dirty="0" smtClean="0"/>
              <a:t>GIS data </a:t>
            </a:r>
            <a:r>
              <a:rPr lang="en-US" altLang="en-US" dirty="0"/>
              <a:t>are </a:t>
            </a:r>
            <a:r>
              <a:rPr lang="en-US" altLang="en-US" dirty="0" smtClean="0"/>
              <a:t>deleted </a:t>
            </a:r>
            <a:r>
              <a:rPr lang="en-US" altLang="en-US" dirty="0"/>
              <a:t>as if they were one</a:t>
            </a:r>
          </a:p>
        </p:txBody>
      </p:sp>
      <p:pic>
        <p:nvPicPr>
          <p:cNvPr id="321540" name="Picture 4" descr="Two maps of African countries showing a selected edge (left) and a selected node (right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193" y="3511550"/>
            <a:ext cx="5448300" cy="262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938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Topological relations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265" y="1484671"/>
            <a:ext cx="6809204" cy="500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5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in 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113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altLang="en-US" sz="3200" dirty="0"/>
              <a:t>The process of selecting information from a GIS by asking spatial or logical questions of the </a:t>
            </a:r>
            <a:r>
              <a:rPr lang="en-US" altLang="en-US" sz="3200" b="1" dirty="0" smtClean="0"/>
              <a:t>geographic locations</a:t>
            </a:r>
            <a:r>
              <a:rPr lang="en-US" altLang="en-US" sz="3200" dirty="0" smtClean="0"/>
              <a:t> </a:t>
            </a:r>
            <a:r>
              <a:rPr lang="en-US" altLang="en-US" sz="3200" dirty="0"/>
              <a:t>OR </a:t>
            </a:r>
            <a:r>
              <a:rPr lang="en-US" altLang="en-US" sz="3200" b="1" dirty="0" smtClean="0"/>
              <a:t>attributes</a:t>
            </a:r>
            <a:r>
              <a:rPr lang="en-US" altLang="en-US" sz="3200" dirty="0" smtClean="0"/>
              <a:t>.</a:t>
            </a:r>
            <a:endParaRPr lang="en-US" altLang="en-US" sz="3200" dirty="0"/>
          </a:p>
          <a:p>
            <a:r>
              <a:rPr lang="en-US" sz="3200" dirty="0" smtClean="0"/>
              <a:t>Basic </a:t>
            </a:r>
            <a:r>
              <a:rPr lang="en-US" sz="3200" dirty="0"/>
              <a:t>query operations may be combined to select complex sets of </a:t>
            </a:r>
            <a:r>
              <a:rPr lang="en-US" sz="3200" dirty="0" smtClean="0"/>
              <a:t>information - similar syntax as SQL language</a:t>
            </a:r>
          </a:p>
          <a:p>
            <a:pPr marL="228600" lvl="1">
              <a:spcBef>
                <a:spcPts val="1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3200" dirty="0"/>
              <a:t>Query by </a:t>
            </a:r>
            <a:r>
              <a:rPr lang="en-US" sz="3200" dirty="0" smtClean="0"/>
              <a:t>attributes (attribute query)</a:t>
            </a:r>
          </a:p>
          <a:p>
            <a:pPr marL="685800" lvl="2">
              <a:spcBef>
                <a:spcPts val="1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sz="2400" dirty="0" smtClean="0">
                <a:latin typeface="Tahoma" panose="020B0604030504040204" pitchFamily="34" charset="0"/>
              </a:rPr>
              <a:t>What is found at a location (what is where)</a:t>
            </a:r>
          </a:p>
          <a:p>
            <a:r>
              <a:rPr lang="en-US" sz="3200" dirty="0" smtClean="0"/>
              <a:t>Query by location (spatial query)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altLang="en-US" dirty="0" smtClean="0">
                <a:latin typeface="Tahoma" panose="020B0604030504040204" pitchFamily="34" charset="0"/>
              </a:rPr>
              <a:t>Where </a:t>
            </a:r>
            <a:r>
              <a:rPr lang="en-GB" altLang="en-US" dirty="0">
                <a:latin typeface="Tahoma" panose="020B0604030504040204" pitchFamily="34" charset="0"/>
              </a:rPr>
              <a:t>can you find a </a:t>
            </a:r>
            <a:r>
              <a:rPr lang="en-GB" altLang="en-US" dirty="0" smtClean="0">
                <a:latin typeface="Tahoma" panose="020B0604030504040204" pitchFamily="34" charset="0"/>
              </a:rPr>
              <a:t>feature</a:t>
            </a:r>
            <a:r>
              <a:rPr lang="en-GB" altLang="en-US" dirty="0">
                <a:latin typeface="Tahoma" panose="020B0604030504040204" pitchFamily="34" charset="0"/>
              </a:rPr>
              <a:t> </a:t>
            </a:r>
            <a:r>
              <a:rPr lang="en-GB" altLang="en-US" dirty="0" smtClean="0">
                <a:latin typeface="Tahoma" panose="020B0604030504040204" pitchFamily="34" charset="0"/>
              </a:rPr>
              <a:t>(</a:t>
            </a:r>
            <a:r>
              <a:rPr lang="en-GB" altLang="en-US" dirty="0">
                <a:latin typeface="Tahoma" panose="020B0604030504040204" pitchFamily="34" charset="0"/>
              </a:rPr>
              <a:t>Where is </a:t>
            </a:r>
            <a:r>
              <a:rPr lang="en-GB" altLang="en-US" dirty="0" smtClean="0">
                <a:latin typeface="Tahoma" panose="020B0604030504040204" pitchFamily="34" charset="0"/>
              </a:rPr>
              <a:t>what)</a:t>
            </a:r>
            <a:endParaRPr lang="en-GB" altLang="en-US" dirty="0">
              <a:latin typeface="Tahoma" panose="020B0604030504040204" pitchFamily="34" charset="0"/>
            </a:endParaRPr>
          </a:p>
          <a:p>
            <a:pPr lvl="1"/>
            <a:endParaRPr lang="en-US" sz="2800" dirty="0" smtClean="0"/>
          </a:p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16678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3400" dirty="0"/>
              <a:t>Find me all the </a:t>
            </a:r>
            <a:r>
              <a:rPr lang="en-US" altLang="en-US" sz="3400" dirty="0" smtClean="0"/>
              <a:t>land </a:t>
            </a:r>
            <a:r>
              <a:rPr lang="en-US" altLang="en-US" sz="3400" dirty="0"/>
              <a:t>parcels that </a:t>
            </a:r>
          </a:p>
          <a:p>
            <a:pPr lvl="1"/>
            <a:r>
              <a:rPr lang="en-US" altLang="en-US" sz="2800" dirty="0"/>
              <a:t>Are in Syracuse, NY</a:t>
            </a:r>
          </a:p>
          <a:p>
            <a:pPr lvl="1"/>
            <a:r>
              <a:rPr lang="en-US" altLang="en-US" sz="2800" dirty="0"/>
              <a:t>That are at least 2 Acres in size</a:t>
            </a:r>
          </a:p>
          <a:p>
            <a:pPr lvl="1"/>
            <a:r>
              <a:rPr lang="en-US" altLang="en-US" sz="2800" dirty="0"/>
              <a:t>That changed hands in the last 2 years</a:t>
            </a:r>
          </a:p>
          <a:p>
            <a:pPr lvl="1"/>
            <a:r>
              <a:rPr lang="en-US" altLang="en-US" sz="2800" dirty="0"/>
              <a:t>That have a assessed value of at least 1 million</a:t>
            </a:r>
          </a:p>
          <a:p>
            <a:pPr lvl="1"/>
            <a:r>
              <a:rPr lang="en-US" altLang="en-US" sz="2800" dirty="0"/>
              <a:t>That are classed residential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51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500" y="-193675"/>
            <a:ext cx="10515600" cy="1335719"/>
          </a:xfrm>
        </p:spPr>
        <p:txBody>
          <a:bodyPr/>
          <a:lstStyle/>
          <a:p>
            <a:r>
              <a:rPr lang="en-US" dirty="0" smtClean="0"/>
              <a:t>Query by attribute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25500" y="1101724"/>
            <a:ext cx="10515600" cy="4384675"/>
          </a:xfrm>
        </p:spPr>
        <p:txBody>
          <a:bodyPr/>
          <a:lstStyle/>
          <a:p>
            <a:r>
              <a:rPr lang="en-US" dirty="0" smtClean="0"/>
              <a:t>Make selections according to the values in attributes. </a:t>
            </a:r>
          </a:p>
          <a:p>
            <a:r>
              <a:rPr lang="en-US" dirty="0" smtClean="0"/>
              <a:t>For example, select all states that have population larger than 10 million</a:t>
            </a:r>
            <a:r>
              <a:rPr lang="en-US" dirty="0"/>
              <a:t>, POPULATION &gt;= </a:t>
            </a:r>
            <a:r>
              <a:rPr lang="en-US" dirty="0" smtClean="0"/>
              <a:t>10,000,000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0" y="2649862"/>
            <a:ext cx="7823200" cy="413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500" y="-193675"/>
            <a:ext cx="10515600" cy="1335719"/>
          </a:xfrm>
        </p:spPr>
        <p:txBody>
          <a:bodyPr/>
          <a:lstStyle/>
          <a:p>
            <a:r>
              <a:rPr lang="en-US" dirty="0" smtClean="0"/>
              <a:t>Query by attribute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25500" y="1101725"/>
            <a:ext cx="10515600" cy="212407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Multiple queries can combined using logical operator, such as AND, OR, NOT</a:t>
            </a:r>
          </a:p>
          <a:p>
            <a:r>
              <a:rPr lang="en-US" dirty="0"/>
              <a:t>F</a:t>
            </a:r>
            <a:r>
              <a:rPr lang="en-US" dirty="0" smtClean="0"/>
              <a:t>or example, select all states where male is more than female and population is larger than </a:t>
            </a:r>
            <a:r>
              <a:rPr lang="en-US" dirty="0"/>
              <a:t>5 million, "POP2010" &gt; 5000000 AND "MALES" &gt; "FEMALES"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3109949"/>
            <a:ext cx="6781800" cy="363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3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1026"/>
          <p:cNvSpPr txBox="1">
            <a:spLocks noChangeArrowheads="1"/>
          </p:cNvSpPr>
          <p:nvPr/>
        </p:nvSpPr>
        <p:spPr bwMode="auto">
          <a:xfrm>
            <a:off x="446625" y="387966"/>
            <a:ext cx="11574140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dirty="0" smtClean="0"/>
              <a:t>Query by location (Spatial query)</a:t>
            </a:r>
            <a:endParaRPr lang="en-US" altLang="en-US" dirty="0"/>
          </a:p>
          <a:p>
            <a:pPr>
              <a:spcBef>
                <a:spcPct val="0"/>
              </a:spcBef>
              <a:buNone/>
            </a:pPr>
            <a:endParaRPr lang="en-US" sz="2400" dirty="0" smtClean="0"/>
          </a:p>
          <a:p>
            <a:pPr>
              <a:spcBef>
                <a:spcPct val="0"/>
              </a:spcBef>
              <a:buNone/>
            </a:pPr>
            <a:r>
              <a:rPr lang="en-US" sz="2400" dirty="0" smtClean="0"/>
              <a:t>Also </a:t>
            </a:r>
            <a:r>
              <a:rPr lang="en-US" sz="2400" dirty="0"/>
              <a:t>called spatial selection, a special type of database </a:t>
            </a:r>
            <a:r>
              <a:rPr lang="en-US" sz="2400" b="1" dirty="0"/>
              <a:t>query</a:t>
            </a:r>
            <a:r>
              <a:rPr lang="en-US" sz="2400" dirty="0"/>
              <a:t> supported by geodatabases and </a:t>
            </a:r>
            <a:r>
              <a:rPr lang="en-US" sz="2400" b="1" dirty="0"/>
              <a:t>spatial</a:t>
            </a:r>
            <a:r>
              <a:rPr lang="en-US" sz="2400" dirty="0"/>
              <a:t> data types. 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dirty="0" smtClean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 smtClean="0"/>
              <a:t>Identifying </a:t>
            </a:r>
            <a:r>
              <a:rPr lang="en-US" altLang="en-US" sz="2400" dirty="0"/>
              <a:t>features based on spatial </a:t>
            </a:r>
            <a:r>
              <a:rPr lang="en-US" altLang="en-US" sz="2400" dirty="0" smtClean="0"/>
              <a:t>criteria, for example, </a:t>
            </a:r>
            <a:r>
              <a:rPr lang="en-US" altLang="en-US" sz="2400" dirty="0">
                <a:solidFill>
                  <a:schemeClr val="folHlink"/>
                </a:solidFill>
              </a:rPr>
              <a:t>a</a:t>
            </a:r>
            <a:r>
              <a:rPr lang="en-US" altLang="en-US" sz="2400" dirty="0" smtClean="0">
                <a:solidFill>
                  <a:schemeClr val="folHlink"/>
                </a:solidFill>
              </a:rPr>
              <a:t>djacency</a:t>
            </a:r>
            <a:r>
              <a:rPr lang="en-US" altLang="en-US" sz="2400" dirty="0"/>
              <a:t>, connectivity, containment, </a:t>
            </a:r>
            <a:r>
              <a:rPr lang="en-US" altLang="en-US" sz="2400" dirty="0" smtClean="0"/>
              <a:t>arrangement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400" dirty="0"/>
          </a:p>
        </p:txBody>
      </p:sp>
      <p:pic>
        <p:nvPicPr>
          <p:cNvPr id="48131" name="Picture 1027" descr="Missour_adje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3600234"/>
            <a:ext cx="7313613" cy="203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96647" y="5691882"/>
            <a:ext cx="421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 states that are adjacent to  Missouri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33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4corner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582863"/>
            <a:ext cx="9144000" cy="338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5" name="Text Box 3"/>
          <p:cNvSpPr txBox="1">
            <a:spLocks noChangeArrowheads="1"/>
          </p:cNvSpPr>
          <p:nvPr/>
        </p:nvSpPr>
        <p:spPr bwMode="auto">
          <a:xfrm>
            <a:off x="2819400" y="608014"/>
            <a:ext cx="6885218" cy="103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Adjacency depends on the algorithm used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90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(the same is true for all spatial operations)</a:t>
            </a:r>
          </a:p>
        </p:txBody>
      </p:sp>
    </p:spTree>
    <p:extLst>
      <p:ext uri="{BB962C8B-B14F-4D97-AF65-F5344CB8AC3E}">
        <p14:creationId xmlns:p14="http://schemas.microsoft.com/office/powerpoint/2010/main" val="322773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7" t="21646" r="9973" b="11064"/>
          <a:stretch>
            <a:fillRect/>
          </a:stretch>
        </p:blipFill>
        <p:spPr bwMode="auto">
          <a:xfrm>
            <a:off x="1800482" y="1770407"/>
            <a:ext cx="4108706" cy="3348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46" t="21646" r="14398" b="11064"/>
          <a:stretch>
            <a:fillRect/>
          </a:stretch>
        </p:blipFill>
        <p:spPr bwMode="auto">
          <a:xfrm>
            <a:off x="6745608" y="1858297"/>
            <a:ext cx="4012102" cy="3582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5-Point Star 3"/>
          <p:cNvSpPr/>
          <p:nvPr/>
        </p:nvSpPr>
        <p:spPr>
          <a:xfrm>
            <a:off x="3637935" y="3146324"/>
            <a:ext cx="216310" cy="216310"/>
          </a:xfrm>
          <a:prstGeom prst="star5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5-Point Star 4"/>
          <p:cNvSpPr/>
          <p:nvPr/>
        </p:nvSpPr>
        <p:spPr>
          <a:xfrm>
            <a:off x="8643504" y="3336542"/>
            <a:ext cx="216310" cy="216310"/>
          </a:xfrm>
          <a:prstGeom prst="star5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1879190" y="5335854"/>
            <a:ext cx="3733800" cy="44087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000" smtClean="0"/>
              <a:t>Touch the boundary of</a:t>
            </a:r>
            <a:endParaRPr lang="en-US" altLang="en-US" sz="3000" dirty="0" smtClean="0"/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>
          <a:xfrm>
            <a:off x="6615922" y="5335854"/>
            <a:ext cx="457263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dirty="0" smtClean="0"/>
              <a:t>Share a line segment with</a:t>
            </a:r>
            <a:endParaRPr lang="en-US" altLang="en-US" sz="32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081548" y="530942"/>
            <a:ext cx="657244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Different Adjacency in ArcGIS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1711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2"/>
          <p:cNvSpPr txBox="1">
            <a:spLocks noChangeArrowheads="1"/>
          </p:cNvSpPr>
          <p:nvPr/>
        </p:nvSpPr>
        <p:spPr bwMode="auto">
          <a:xfrm>
            <a:off x="2362201" y="304801"/>
            <a:ext cx="710566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/>
              <a:t>Spatial Selection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Identifying features based on spatial criteria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Adjacency, connectivity, </a:t>
            </a:r>
            <a:r>
              <a:rPr lang="en-US" altLang="en-US" sz="2400">
                <a:solidFill>
                  <a:schemeClr val="folHlink"/>
                </a:solidFill>
              </a:rPr>
              <a:t>containment</a:t>
            </a:r>
            <a:r>
              <a:rPr lang="en-US" altLang="en-US" sz="2400"/>
              <a:t>, arrangement</a:t>
            </a:r>
          </a:p>
        </p:txBody>
      </p:sp>
      <p:pic>
        <p:nvPicPr>
          <p:cNvPr id="52227" name="Picture 3" descr="contain_mi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905001"/>
            <a:ext cx="7467600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486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 of the previous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Three components of GIS data: space (where), time (when), and attributes (what)</a:t>
            </a:r>
            <a:endParaRPr lang="en-US" dirty="0" smtClean="0"/>
          </a:p>
        </p:txBody>
      </p:sp>
      <p:pic>
        <p:nvPicPr>
          <p:cNvPr id="3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0" t="26303" r="5779"/>
          <a:stretch>
            <a:fillRect/>
          </a:stretch>
        </p:blipFill>
        <p:spPr bwMode="auto">
          <a:xfrm>
            <a:off x="6151698" y="2469410"/>
            <a:ext cx="4318000" cy="3411314"/>
          </a:xfrm>
          <a:prstGeom prst="rect">
            <a:avLst/>
          </a:prstGeom>
          <a:noFill/>
          <a:ln w="38100" cmpd="dbl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6837498" y="6028361"/>
            <a:ext cx="3075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Vector data and attribute table</a:t>
            </a:r>
            <a:endParaRPr lang="en-US" dirty="0"/>
          </a:p>
        </p:txBody>
      </p:sp>
      <p:sp>
        <p:nvSpPr>
          <p:cNvPr id="35" name="Isosceles Triangle 34"/>
          <p:cNvSpPr/>
          <p:nvPr/>
        </p:nvSpPr>
        <p:spPr>
          <a:xfrm>
            <a:off x="2701636" y="3570226"/>
            <a:ext cx="1773382" cy="152877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sp>
        <p:nvSpPr>
          <p:cNvPr id="36" name="TextBox 35"/>
          <p:cNvSpPr txBox="1"/>
          <p:nvPr/>
        </p:nvSpPr>
        <p:spPr>
          <a:xfrm>
            <a:off x="3108324" y="3167061"/>
            <a:ext cx="9600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Where</a:t>
            </a:r>
            <a:endParaRPr lang="en-US" sz="2200" dirty="0"/>
          </a:p>
        </p:txBody>
      </p:sp>
      <p:sp>
        <p:nvSpPr>
          <p:cNvPr id="37" name="TextBox 36"/>
          <p:cNvSpPr txBox="1"/>
          <p:nvPr/>
        </p:nvSpPr>
        <p:spPr>
          <a:xfrm>
            <a:off x="2161308" y="5135948"/>
            <a:ext cx="8723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When</a:t>
            </a:r>
            <a:endParaRPr lang="en-US" sz="2200" dirty="0"/>
          </a:p>
        </p:txBody>
      </p:sp>
      <p:sp>
        <p:nvSpPr>
          <p:cNvPr id="38" name="TextBox 37"/>
          <p:cNvSpPr txBox="1"/>
          <p:nvPr/>
        </p:nvSpPr>
        <p:spPr>
          <a:xfrm>
            <a:off x="4179453" y="5135948"/>
            <a:ext cx="8104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What</a:t>
            </a:r>
            <a:endParaRPr lang="en-US" sz="2200" dirty="0"/>
          </a:p>
        </p:txBody>
      </p:sp>
      <p:sp>
        <p:nvSpPr>
          <p:cNvPr id="39" name="TextBox 38"/>
          <p:cNvSpPr txBox="1"/>
          <p:nvPr/>
        </p:nvSpPr>
        <p:spPr>
          <a:xfrm>
            <a:off x="2164091" y="5511392"/>
            <a:ext cx="2124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Three </a:t>
            </a:r>
            <a:r>
              <a:rPr lang="en-US" dirty="0" err="1" smtClean="0"/>
              <a:t>Ws</a:t>
            </a:r>
            <a:r>
              <a:rPr lang="en-US" dirty="0" smtClean="0"/>
              <a:t> in </a:t>
            </a:r>
            <a:r>
              <a:rPr lang="en-US" dirty="0" smtClean="0"/>
              <a:t>GIS </a:t>
            </a:r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37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051" descr="arkansas_selection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52400"/>
            <a:ext cx="4286250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Text Box 2052"/>
          <p:cNvSpPr txBox="1">
            <a:spLocks noChangeArrowheads="1"/>
          </p:cNvSpPr>
          <p:nvPr/>
        </p:nvSpPr>
        <p:spPr bwMode="auto">
          <a:xfrm>
            <a:off x="1981200" y="914401"/>
            <a:ext cx="28956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/>
              <a:t>Selection based on spatial and non-spatial attributes</a:t>
            </a:r>
          </a:p>
        </p:txBody>
      </p:sp>
    </p:spTree>
    <p:extLst>
      <p:ext uri="{BB962C8B-B14F-4D97-AF65-F5344CB8AC3E}">
        <p14:creationId xmlns:p14="http://schemas.microsoft.com/office/powerpoint/2010/main" val="114650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and Editing Vector data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/>
        </p:nvSpPr>
        <p:spPr bwMode="auto">
          <a:xfrm>
            <a:off x="1206909" y="1690688"/>
            <a:ext cx="7772400" cy="4840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800" dirty="0" smtClean="0"/>
              <a:t>Creating vector features</a:t>
            </a:r>
            <a:endParaRPr lang="en-US" altLang="en-US" sz="2800" dirty="0"/>
          </a:p>
          <a:p>
            <a:pPr lvl="1"/>
            <a:r>
              <a:rPr lang="en-US" altLang="en-US" sz="2400" dirty="0" smtClean="0"/>
              <a:t>Creating vector geometries</a:t>
            </a:r>
            <a:endParaRPr lang="en-US" altLang="en-US" sz="2400" dirty="0"/>
          </a:p>
          <a:p>
            <a:r>
              <a:rPr lang="en-US" altLang="en-US" sz="2800" dirty="0"/>
              <a:t>Splitting </a:t>
            </a:r>
            <a:r>
              <a:rPr lang="en-US" altLang="en-US" sz="2800" dirty="0" smtClean="0"/>
              <a:t>vector features</a:t>
            </a:r>
            <a:endParaRPr lang="en-US" altLang="en-US" sz="2800" dirty="0"/>
          </a:p>
          <a:p>
            <a:pPr lvl="1"/>
            <a:r>
              <a:rPr lang="en-US" altLang="en-US" sz="2400" dirty="0"/>
              <a:t>Splitting lines</a:t>
            </a:r>
          </a:p>
          <a:p>
            <a:pPr lvl="1"/>
            <a:r>
              <a:rPr lang="en-US" altLang="en-US" sz="2400" dirty="0"/>
              <a:t>Splitting polygons</a:t>
            </a:r>
          </a:p>
          <a:p>
            <a:r>
              <a:rPr lang="en-US" altLang="en-US" sz="2800" dirty="0"/>
              <a:t>Combining features</a:t>
            </a:r>
          </a:p>
          <a:p>
            <a:pPr lvl="1"/>
            <a:r>
              <a:rPr lang="en-US" altLang="en-US" sz="2400" dirty="0"/>
              <a:t>Merge</a:t>
            </a:r>
          </a:p>
          <a:p>
            <a:pPr lvl="1"/>
            <a:r>
              <a:rPr lang="en-US" altLang="en-US" sz="2400" dirty="0"/>
              <a:t>Union</a:t>
            </a:r>
          </a:p>
          <a:p>
            <a:pPr lvl="1"/>
            <a:r>
              <a:rPr lang="en-US" altLang="en-US" sz="2400" dirty="0"/>
              <a:t>Intersect</a:t>
            </a:r>
          </a:p>
          <a:p>
            <a:r>
              <a:rPr lang="en-US" altLang="en-US" sz="2800" dirty="0"/>
              <a:t>Auto-complete polygons</a:t>
            </a:r>
          </a:p>
        </p:txBody>
      </p:sp>
    </p:spTree>
    <p:extLst>
      <p:ext uri="{BB962C8B-B14F-4D97-AF65-F5344CB8AC3E}">
        <p14:creationId xmlns:p14="http://schemas.microsoft.com/office/powerpoint/2010/main" val="175137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b="1" dirty="0" smtClean="0"/>
              <a:t>Create Vector Geometries</a:t>
            </a:r>
            <a:endParaRPr lang="en-US" altLang="en-US" b="1" dirty="0"/>
          </a:p>
        </p:txBody>
      </p:sp>
      <p:sp>
        <p:nvSpPr>
          <p:cNvPr id="308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08228" name="Picture 4" descr="Example point, line, and polygon shapes with verti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1" y="1981201"/>
            <a:ext cx="6429375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837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b="1" dirty="0" smtClean="0"/>
              <a:t>Multi-part </a:t>
            </a:r>
            <a:r>
              <a:rPr lang="en-US" altLang="en-US" b="1" dirty="0"/>
              <a:t>Features</a:t>
            </a:r>
          </a:p>
        </p:txBody>
      </p:sp>
      <p:pic>
        <p:nvPicPr>
          <p:cNvPr id="309252" name="Picture 4" descr="Multipart line and polygon features and their table recor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195" y="1639094"/>
            <a:ext cx="465455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809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b="1"/>
              <a:t>Splitting Lines</a:t>
            </a:r>
          </a:p>
        </p:txBody>
      </p:sp>
      <p:sp>
        <p:nvSpPr>
          <p:cNvPr id="310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10276" name="Picture 4" descr="Dialog where user specifies that a line feature be split using a percent val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1" y="1981201"/>
            <a:ext cx="57816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395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b="1"/>
              <a:t>Splitting Polygons</a:t>
            </a:r>
          </a:p>
        </p:txBody>
      </p:sp>
      <p:sp>
        <p:nvSpPr>
          <p:cNvPr id="311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11300" name="Picture 4" descr="Polygon feature being split into two new polyg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1" y="1981201"/>
            <a:ext cx="5743575" cy="422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797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b="1"/>
              <a:t>Union</a:t>
            </a:r>
          </a:p>
        </p:txBody>
      </p:sp>
      <p:sp>
        <p:nvSpPr>
          <p:cNvPr id="313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13348" name="Picture 4" descr="Two parcels unioned into one new fea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751138"/>
            <a:ext cx="8039100" cy="250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573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the attribute 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Edit the attributes associated with the vector geometries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174" y="2929022"/>
            <a:ext cx="5762626" cy="373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6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</p:spPr>
        <p:txBody>
          <a:bodyPr/>
          <a:lstStyle/>
          <a:p>
            <a:r>
              <a:rPr lang="en-US" dirty="0" smtClean="0"/>
              <a:t>Spatial Analysis in 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6824"/>
            <a:ext cx="10515600" cy="4803775"/>
          </a:xfrm>
        </p:spPr>
        <p:txBody>
          <a:bodyPr>
            <a:normAutofit/>
          </a:bodyPr>
          <a:lstStyle/>
          <a:p>
            <a:r>
              <a:rPr lang="en-US" altLang="en-US" sz="3100" dirty="0"/>
              <a:t>Identify relationships between or among features and/or layers</a:t>
            </a:r>
          </a:p>
          <a:p>
            <a:r>
              <a:rPr lang="en-US" altLang="en-US" sz="3100" dirty="0" smtClean="0"/>
              <a:t>Spatial </a:t>
            </a:r>
            <a:r>
              <a:rPr lang="en-US" altLang="en-US" sz="3100" dirty="0"/>
              <a:t>analysis is useful for evaluating suitability and capability, for estimating and predicting, and for interpreting and understanding</a:t>
            </a:r>
            <a:r>
              <a:rPr lang="en-US" altLang="en-US" sz="3100" dirty="0" smtClean="0"/>
              <a:t>.</a:t>
            </a:r>
          </a:p>
          <a:p>
            <a:r>
              <a:rPr lang="en-US" altLang="en-US" sz="3100" b="1" i="1" dirty="0"/>
              <a:t>Spatial Overlay</a:t>
            </a:r>
            <a:r>
              <a:rPr kumimoji="1" lang="en-US" altLang="en-US" sz="3100" b="1" dirty="0"/>
              <a:t> </a:t>
            </a:r>
            <a:r>
              <a:rPr kumimoji="1" lang="en-US" altLang="en-US" sz="3100" dirty="0" smtClean="0"/>
              <a:t>is the key method of spatial analysis, which combines information of multiple layers into a new layer.</a:t>
            </a:r>
          </a:p>
          <a:p>
            <a:pPr lvl="1"/>
            <a:endParaRPr kumimoji="1" lang="en-US" altLang="en-US" sz="3100" dirty="0"/>
          </a:p>
          <a:p>
            <a:endParaRPr lang="en-US" altLang="en-US" sz="3100" dirty="0"/>
          </a:p>
          <a:p>
            <a:pPr lvl="1"/>
            <a:endParaRPr lang="en-US" sz="2800" dirty="0" smtClean="0"/>
          </a:p>
          <a:p>
            <a:endParaRPr lang="en-US" sz="32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5" y="4447887"/>
            <a:ext cx="2035176" cy="212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36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Overlay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en-US" sz="3200" dirty="0"/>
              <a:t>For vector data, the most common overlay methods are</a:t>
            </a:r>
          </a:p>
          <a:p>
            <a:pPr lvl="1"/>
            <a:r>
              <a:rPr lang="en-US" altLang="en-US" sz="2800" dirty="0"/>
              <a:t>Clip- the cookie </a:t>
            </a:r>
            <a:r>
              <a:rPr lang="en-US" altLang="en-US" sz="2800" dirty="0" smtClean="0"/>
              <a:t>cutter</a:t>
            </a:r>
            <a:endParaRPr lang="en-US" altLang="en-US" dirty="0"/>
          </a:p>
          <a:p>
            <a:pPr lvl="1"/>
            <a:r>
              <a:rPr lang="en-US" altLang="en-US" sz="2800" dirty="0"/>
              <a:t>Erase-the eraser </a:t>
            </a:r>
            <a:r>
              <a:rPr lang="en-US" altLang="en-US" sz="2800" dirty="0" smtClean="0"/>
              <a:t>shield</a:t>
            </a:r>
            <a:endParaRPr lang="en-US" altLang="en-US" dirty="0"/>
          </a:p>
          <a:p>
            <a:pPr lvl="1"/>
            <a:r>
              <a:rPr lang="en-US" altLang="en-US" sz="2800" dirty="0"/>
              <a:t>Intersect-keeps data from both data </a:t>
            </a:r>
            <a:r>
              <a:rPr lang="en-US" altLang="en-US" sz="2800" dirty="0" smtClean="0"/>
              <a:t>sets</a:t>
            </a:r>
            <a:endParaRPr lang="en-US" altLang="en-US" sz="2800" dirty="0"/>
          </a:p>
          <a:p>
            <a:pPr lvl="1"/>
            <a:r>
              <a:rPr lang="en-US" altLang="en-US" sz="2800" dirty="0"/>
              <a:t>Union- keeps everything from every data set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35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 of the previous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Two representation of the world</a:t>
            </a:r>
          </a:p>
          <a:p>
            <a:pPr lvl="1"/>
            <a:r>
              <a:rPr lang="en-US" sz="2600" dirty="0" smtClean="0"/>
              <a:t>The discrete world: discrete objects with clear boundary in an empty space</a:t>
            </a:r>
          </a:p>
          <a:p>
            <a:pPr lvl="1"/>
            <a:r>
              <a:rPr lang="en-US" sz="2600" dirty="0" smtClean="0"/>
              <a:t>Continuous world: a continuous field where every location has a value</a:t>
            </a:r>
          </a:p>
          <a:p>
            <a:pPr lvl="0"/>
            <a:r>
              <a:rPr lang="en-US" sz="3200" dirty="0" smtClean="0">
                <a:solidFill>
                  <a:prstClr val="black"/>
                </a:solidFill>
              </a:rPr>
              <a:t>Two GIS data types</a:t>
            </a:r>
          </a:p>
          <a:p>
            <a:pPr lvl="1"/>
            <a:r>
              <a:rPr lang="en-US" sz="2600" dirty="0" smtClean="0">
                <a:solidFill>
                  <a:prstClr val="black"/>
                </a:solidFill>
              </a:rPr>
              <a:t>Vector: point, lines, and polygons, mostly used to model discrete objects</a:t>
            </a:r>
          </a:p>
          <a:p>
            <a:pPr lvl="1"/>
            <a:r>
              <a:rPr lang="en-US" sz="2600" dirty="0" smtClean="0">
                <a:solidFill>
                  <a:prstClr val="black"/>
                </a:solidFill>
              </a:rPr>
              <a:t>Raster: grid of cells (pixels) with equal size and shape, mostly used to model continuous field</a:t>
            </a:r>
            <a:endParaRPr lang="en-US" sz="2600" dirty="0">
              <a:solidFill>
                <a:prstClr val="black"/>
              </a:solidFill>
            </a:endParaRP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9861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92" name="Object 4"/>
          <p:cNvGraphicFramePr>
            <a:graphicFrameLocks noChangeAspect="1"/>
          </p:cNvGraphicFramePr>
          <p:nvPr/>
        </p:nvGraphicFramePr>
        <p:xfrm>
          <a:off x="2286000" y="0"/>
          <a:ext cx="75438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5" name="Image" r:id="rId3" imgW="3500000" imgH="3423491" progId="Photoshop.Image.5">
                  <p:embed/>
                </p:oleObj>
              </mc:Choice>
              <mc:Fallback>
                <p:oleObj name="Image" r:id="rId3" imgW="3500000" imgH="3423491" progId="Photoshop.Image.5">
                  <p:embed/>
                  <p:pic>
                    <p:nvPicPr>
                      <p:cNvPr id="1229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0"/>
                        <a:ext cx="75438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059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Buffer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en-US" sz="3200" dirty="0"/>
              <a:t>Also known as proximity analysis, </a:t>
            </a:r>
            <a:r>
              <a:rPr kumimoji="1" lang="en-US" altLang="en-US" sz="3200" dirty="0" smtClean="0"/>
              <a:t>creating </a:t>
            </a:r>
            <a:r>
              <a:rPr kumimoji="1" lang="en-US" altLang="en-US" sz="3200" dirty="0"/>
              <a:t>a zone of interest around an </a:t>
            </a:r>
            <a:r>
              <a:rPr kumimoji="1" lang="en-US" altLang="en-US" sz="3200" dirty="0" smtClean="0"/>
              <a:t>vector feature, </a:t>
            </a:r>
            <a:r>
              <a:rPr kumimoji="1" lang="en-US" altLang="en-US" sz="3200" dirty="0"/>
              <a:t>or set of </a:t>
            </a:r>
            <a:r>
              <a:rPr kumimoji="1" lang="en-US" altLang="en-US" sz="3200" dirty="0" smtClean="0"/>
              <a:t>vector features.</a:t>
            </a:r>
            <a:endParaRPr kumimoji="1" lang="en-US" alt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14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306" name="Picture 2" descr="PE4607 Heywood25.gif                                           0004189EBob’s HD                       B5E64ED0: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589" y="1589"/>
            <a:ext cx="9140825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6307" name="Text Box 3"/>
          <p:cNvSpPr txBox="1">
            <a:spLocks noChangeArrowheads="1"/>
          </p:cNvSpPr>
          <p:nvPr/>
        </p:nvSpPr>
        <p:spPr bwMode="auto">
          <a:xfrm>
            <a:off x="1525589" y="242016"/>
            <a:ext cx="3517899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algn="l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800" dirty="0" smtClean="0">
                <a:latin typeface="Tahoma" panose="020B0604030504040204" pitchFamily="34" charset="0"/>
              </a:rPr>
              <a:t>Creating buffer zone</a:t>
            </a:r>
            <a:endParaRPr lang="en-US" altLang="en-US" sz="2800" dirty="0">
              <a:latin typeface="Tahoma" panose="020B0604030504040204" pitchFamily="34" charset="0"/>
            </a:endParaRPr>
          </a:p>
        </p:txBody>
      </p:sp>
      <p:sp>
        <p:nvSpPr>
          <p:cNvPr id="226308" name="Text Box 4"/>
          <p:cNvSpPr txBox="1">
            <a:spLocks noChangeArrowheads="1"/>
          </p:cNvSpPr>
          <p:nvPr/>
        </p:nvSpPr>
        <p:spPr bwMode="auto">
          <a:xfrm>
            <a:off x="3109914" y="1646238"/>
            <a:ext cx="82232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>
                <a:latin typeface="Tahoma" panose="020B0604030504040204" pitchFamily="34" charset="0"/>
              </a:rPr>
              <a:t>Point</a:t>
            </a:r>
          </a:p>
        </p:txBody>
      </p:sp>
      <p:sp>
        <p:nvSpPr>
          <p:cNvPr id="226309" name="Text Box 5"/>
          <p:cNvSpPr txBox="1">
            <a:spLocks noChangeArrowheads="1"/>
          </p:cNvSpPr>
          <p:nvPr/>
        </p:nvSpPr>
        <p:spPr bwMode="auto">
          <a:xfrm>
            <a:off x="3157539" y="2927350"/>
            <a:ext cx="74612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>
                <a:latin typeface="Tahoma" panose="020B0604030504040204" pitchFamily="34" charset="0"/>
              </a:rPr>
              <a:t>Line</a:t>
            </a:r>
          </a:p>
        </p:txBody>
      </p:sp>
      <p:sp>
        <p:nvSpPr>
          <p:cNvPr id="226310" name="Text Box 6"/>
          <p:cNvSpPr txBox="1">
            <a:spLocks noChangeArrowheads="1"/>
          </p:cNvSpPr>
          <p:nvPr/>
        </p:nvSpPr>
        <p:spPr bwMode="auto">
          <a:xfrm>
            <a:off x="3128963" y="5457825"/>
            <a:ext cx="91281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>
                <a:latin typeface="Tahoma" panose="020B0604030504040204" pitchFamily="34" charset="0"/>
              </a:rPr>
              <a:t>Area</a:t>
            </a:r>
          </a:p>
        </p:txBody>
      </p:sp>
    </p:spTree>
    <p:extLst>
      <p:ext uri="{BB962C8B-B14F-4D97-AF65-F5344CB8AC3E}">
        <p14:creationId xmlns:p14="http://schemas.microsoft.com/office/powerpoint/2010/main" val="283907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42" name="Picture 2" descr="PE4607 Heywood46.gif                                           0004189EBob’s HD                       B5E64ED0: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6" y="1"/>
            <a:ext cx="9191625" cy="689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243" name="Text Box 3"/>
          <p:cNvSpPr txBox="1">
            <a:spLocks noChangeArrowheads="1"/>
          </p:cNvSpPr>
          <p:nvPr/>
        </p:nvSpPr>
        <p:spPr bwMode="auto">
          <a:xfrm>
            <a:off x="1524000" y="334963"/>
            <a:ext cx="9144000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800">
                <a:solidFill>
                  <a:schemeClr val="folHlink"/>
                </a:solidFill>
                <a:latin typeface="Tahoma" panose="020B0604030504040204" pitchFamily="34" charset="0"/>
              </a:rPr>
              <a:t>3 km Buffer Zones Around Railway System</a:t>
            </a:r>
          </a:p>
        </p:txBody>
      </p:sp>
    </p:spTree>
    <p:extLst>
      <p:ext uri="{BB962C8B-B14F-4D97-AF65-F5344CB8AC3E}">
        <p14:creationId xmlns:p14="http://schemas.microsoft.com/office/powerpoint/2010/main" val="426083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354" name="Picture 2" descr="PE4607 Heywood26.gif                                           0004189EBob’s HD                       B5E64ED0: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589" y="1589"/>
            <a:ext cx="9140825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8355" name="Text Box 3"/>
          <p:cNvSpPr txBox="1">
            <a:spLocks noChangeArrowheads="1"/>
          </p:cNvSpPr>
          <p:nvPr/>
        </p:nvSpPr>
        <p:spPr bwMode="auto">
          <a:xfrm>
            <a:off x="2041526" y="4724400"/>
            <a:ext cx="3324225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800">
                <a:latin typeface="Tahoma" panose="020B0604030504040204" pitchFamily="34" charset="0"/>
              </a:rPr>
              <a:t>Distance Surface</a:t>
            </a:r>
          </a:p>
        </p:txBody>
      </p:sp>
      <p:sp>
        <p:nvSpPr>
          <p:cNvPr id="228356" name="Text Box 4"/>
          <p:cNvSpPr txBox="1">
            <a:spLocks noChangeArrowheads="1"/>
          </p:cNvSpPr>
          <p:nvPr/>
        </p:nvSpPr>
        <p:spPr bwMode="auto">
          <a:xfrm>
            <a:off x="6464300" y="4710113"/>
            <a:ext cx="3689350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800">
                <a:latin typeface="Tahoma" panose="020B0604030504040204" pitchFamily="34" charset="0"/>
              </a:rPr>
              <a:t>125 m Buffer Zones</a:t>
            </a:r>
          </a:p>
        </p:txBody>
      </p:sp>
      <p:sp>
        <p:nvSpPr>
          <p:cNvPr id="228357" name="Text Box 5"/>
          <p:cNvSpPr txBox="1">
            <a:spLocks noChangeArrowheads="1"/>
          </p:cNvSpPr>
          <p:nvPr/>
        </p:nvSpPr>
        <p:spPr bwMode="auto">
          <a:xfrm>
            <a:off x="1585913" y="320675"/>
            <a:ext cx="8870950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>
              <a:spcBef>
                <a:spcPct val="0"/>
              </a:spcBef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800" dirty="0">
                <a:solidFill>
                  <a:schemeClr val="folHlink"/>
                </a:solidFill>
                <a:latin typeface="Tahoma" panose="020B0604030504040204" pitchFamily="34" charset="0"/>
              </a:rPr>
              <a:t>Proximity </a:t>
            </a:r>
            <a:r>
              <a:rPr lang="en-US" altLang="en-US" sz="2800" dirty="0" smtClean="0">
                <a:solidFill>
                  <a:schemeClr val="folHlink"/>
                </a:solidFill>
                <a:latin typeface="Tahoma" panose="020B0604030504040204" pitchFamily="34" charset="0"/>
              </a:rPr>
              <a:t>maps for points of interests</a:t>
            </a:r>
            <a:endParaRPr lang="en-US" altLang="en-US" sz="2800" dirty="0">
              <a:solidFill>
                <a:schemeClr val="folHlink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79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Summary</a:t>
            </a:r>
            <a:endParaRPr lang="en-US" altLang="en-US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2300" y="1524000"/>
            <a:ext cx="11823700" cy="5334000"/>
          </a:xfrm>
        </p:spPr>
        <p:txBody>
          <a:bodyPr>
            <a:normAutofit/>
          </a:bodyPr>
          <a:lstStyle/>
          <a:p>
            <a:r>
              <a:rPr lang="en-US" altLang="en-US" sz="3600" dirty="0" smtClean="0"/>
              <a:t>Topology</a:t>
            </a:r>
          </a:p>
          <a:p>
            <a:pPr lvl="1"/>
            <a:r>
              <a:rPr lang="en-US" sz="2800" dirty="0" smtClean="0"/>
              <a:t>Spatial relations that preserves </a:t>
            </a:r>
            <a:r>
              <a:rPr lang="en-US" sz="2800" dirty="0"/>
              <a:t>under continuous </a:t>
            </a:r>
            <a:r>
              <a:rPr lang="en-US" sz="2800" dirty="0" smtClean="0"/>
              <a:t>deformations</a:t>
            </a:r>
            <a:endParaRPr lang="en-US" altLang="en-US" sz="3000" dirty="0" smtClean="0"/>
          </a:p>
          <a:p>
            <a:pPr lvl="1"/>
            <a:r>
              <a:rPr lang="en-US" altLang="en-US" sz="3000" dirty="0" smtClean="0"/>
              <a:t>The foundation of spatial query and analysis</a:t>
            </a:r>
          </a:p>
          <a:p>
            <a:r>
              <a:rPr lang="en-US" altLang="en-US" sz="3600" dirty="0" smtClean="0"/>
              <a:t>Queries in GIS</a:t>
            </a:r>
          </a:p>
          <a:p>
            <a:pPr lvl="1"/>
            <a:r>
              <a:rPr lang="en-US" altLang="en-US" sz="3000" dirty="0" smtClean="0"/>
              <a:t>Query by attribute</a:t>
            </a:r>
          </a:p>
          <a:p>
            <a:pPr lvl="1"/>
            <a:r>
              <a:rPr lang="en-US" altLang="en-US" sz="3000" dirty="0" smtClean="0"/>
              <a:t>Query by location (spatial query)</a:t>
            </a:r>
          </a:p>
          <a:p>
            <a:pPr lvl="0"/>
            <a:r>
              <a:rPr lang="en-US" altLang="en-US" sz="3600" dirty="0" smtClean="0">
                <a:solidFill>
                  <a:prstClr val="black"/>
                </a:solidFill>
              </a:rPr>
              <a:t>Creating and Editing Vector data</a:t>
            </a:r>
          </a:p>
          <a:p>
            <a:pPr lvl="0"/>
            <a:r>
              <a:rPr lang="en-US" altLang="en-US" sz="3600" dirty="0" smtClean="0">
                <a:solidFill>
                  <a:prstClr val="black"/>
                </a:solidFill>
              </a:rPr>
              <a:t>Spatial Analysis</a:t>
            </a:r>
          </a:p>
          <a:p>
            <a:pPr lvl="1"/>
            <a:r>
              <a:rPr lang="en-US" altLang="en-US" sz="3000" dirty="0" smtClean="0">
                <a:solidFill>
                  <a:prstClr val="black"/>
                </a:solidFill>
              </a:rPr>
              <a:t>Spatial Overlays – Union, Intersect, Clip, Erase</a:t>
            </a:r>
          </a:p>
          <a:p>
            <a:pPr lvl="1"/>
            <a:r>
              <a:rPr lang="en-US" altLang="en-US" sz="3000" dirty="0" smtClean="0">
                <a:solidFill>
                  <a:prstClr val="black"/>
                </a:solidFill>
              </a:rPr>
              <a:t>Buffer – proximity analysis</a:t>
            </a:r>
          </a:p>
          <a:p>
            <a:pPr lvl="1"/>
            <a:endParaRPr lang="en-US" altLang="en-US" sz="3400" dirty="0">
              <a:solidFill>
                <a:prstClr val="black"/>
              </a:solidFill>
            </a:endParaRPr>
          </a:p>
          <a:p>
            <a:pPr lvl="1"/>
            <a:endParaRPr lang="en-US" altLang="en-US" sz="3400" dirty="0" smtClean="0"/>
          </a:p>
          <a:p>
            <a:endParaRPr lang="en-US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6199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Discrete objects in vector data</a:t>
            </a:r>
            <a:endParaRPr lang="en-US" dirty="0"/>
          </a:p>
        </p:txBody>
      </p:sp>
      <p:sp>
        <p:nvSpPr>
          <p:cNvPr id="4" name="AutoShape 5"/>
          <p:cNvSpPr>
            <a:spLocks noChangeAspect="1" noChangeArrowheads="1"/>
          </p:cNvSpPr>
          <p:nvPr/>
        </p:nvSpPr>
        <p:spPr bwMode="auto">
          <a:xfrm>
            <a:off x="5129980" y="2563761"/>
            <a:ext cx="2687638" cy="284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" name="AutoShape 11"/>
          <p:cNvSpPr>
            <a:spLocks noChangeAspect="1" noChangeArrowheads="1"/>
          </p:cNvSpPr>
          <p:nvPr/>
        </p:nvSpPr>
        <p:spPr bwMode="auto">
          <a:xfrm>
            <a:off x="2310581" y="2579637"/>
            <a:ext cx="2651125" cy="283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1777180" y="1573162"/>
            <a:ext cx="6019800" cy="4905375"/>
          </a:xfrm>
          <a:prstGeom prst="rect">
            <a:avLst/>
          </a:prstGeom>
          <a:solidFill>
            <a:srgbClr val="FFFFFF"/>
          </a:solidFill>
          <a:ln w="38100" cmpd="dbl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7" t="28786" r="4933" b="13643"/>
          <a:stretch>
            <a:fillRect/>
          </a:stretch>
        </p:blipFill>
        <p:spPr bwMode="auto">
          <a:xfrm>
            <a:off x="3169419" y="2143074"/>
            <a:ext cx="2651125" cy="172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4"/>
          <p:cNvSpPr>
            <a:spLocks noChangeShapeType="1"/>
          </p:cNvSpPr>
          <p:nvPr/>
        </p:nvSpPr>
        <p:spPr bwMode="auto">
          <a:xfrm>
            <a:off x="2839218" y="2143075"/>
            <a:ext cx="0" cy="39782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15"/>
          <p:cNvSpPr>
            <a:spLocks noChangeShapeType="1"/>
          </p:cNvSpPr>
          <p:nvPr/>
        </p:nvSpPr>
        <p:spPr bwMode="auto">
          <a:xfrm>
            <a:off x="2178818" y="5787974"/>
            <a:ext cx="496411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16"/>
          <p:cNvSpPr>
            <a:spLocks noChangeShapeType="1"/>
          </p:cNvSpPr>
          <p:nvPr/>
        </p:nvSpPr>
        <p:spPr bwMode="auto">
          <a:xfrm flipH="1" flipV="1">
            <a:off x="5334768" y="3517850"/>
            <a:ext cx="773112" cy="1095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6044381" y="3401962"/>
            <a:ext cx="1528763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i="1"/>
              <a:t>Vertices</a:t>
            </a:r>
            <a:endParaRPr lang="en-US" altLang="en-US" sz="2000"/>
          </a:p>
        </p:txBody>
      </p:sp>
      <p:sp>
        <p:nvSpPr>
          <p:cNvPr id="12" name="Text Box 18"/>
          <p:cNvSpPr txBox="1">
            <a:spLocks noChangeArrowheads="1"/>
          </p:cNvSpPr>
          <p:nvPr/>
        </p:nvSpPr>
        <p:spPr bwMode="auto">
          <a:xfrm>
            <a:off x="3637731" y="2560586"/>
            <a:ext cx="19097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/>
              <a:t>Polygon</a:t>
            </a:r>
          </a:p>
        </p:txBody>
      </p:sp>
      <p:sp>
        <p:nvSpPr>
          <p:cNvPr id="13" name="Oval 19"/>
          <p:cNvSpPr>
            <a:spLocks noChangeArrowheads="1"/>
          </p:cNvSpPr>
          <p:nvPr/>
        </p:nvSpPr>
        <p:spPr bwMode="auto">
          <a:xfrm>
            <a:off x="3169418" y="5127575"/>
            <a:ext cx="163512" cy="168275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" name="Oval 20"/>
          <p:cNvSpPr>
            <a:spLocks noChangeArrowheads="1"/>
          </p:cNvSpPr>
          <p:nvPr/>
        </p:nvSpPr>
        <p:spPr bwMode="auto">
          <a:xfrm>
            <a:off x="3445643" y="5403799"/>
            <a:ext cx="165100" cy="163512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" name="Oval 21"/>
          <p:cNvSpPr>
            <a:spLocks noChangeArrowheads="1"/>
          </p:cNvSpPr>
          <p:nvPr/>
        </p:nvSpPr>
        <p:spPr bwMode="auto">
          <a:xfrm>
            <a:off x="3501206" y="5127575"/>
            <a:ext cx="168275" cy="168275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" name="Text Box 22"/>
          <p:cNvSpPr txBox="1">
            <a:spLocks noChangeArrowheads="1"/>
          </p:cNvSpPr>
          <p:nvPr/>
        </p:nvSpPr>
        <p:spPr bwMode="auto">
          <a:xfrm>
            <a:off x="3024955" y="4457649"/>
            <a:ext cx="136683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/>
              <a:t>Points</a:t>
            </a:r>
          </a:p>
        </p:txBody>
      </p:sp>
      <p:sp>
        <p:nvSpPr>
          <p:cNvPr id="17" name="Freeform 23"/>
          <p:cNvSpPr>
            <a:spLocks/>
          </p:cNvSpPr>
          <p:nvPr/>
        </p:nvSpPr>
        <p:spPr bwMode="auto">
          <a:xfrm>
            <a:off x="5061718" y="4329062"/>
            <a:ext cx="1274762" cy="1069975"/>
          </a:xfrm>
          <a:custGeom>
            <a:avLst/>
            <a:gdLst>
              <a:gd name="T0" fmla="*/ 0 w 1110"/>
              <a:gd name="T1" fmla="*/ 1069975 h 930"/>
              <a:gd name="T2" fmla="*/ 223945 w 1110"/>
              <a:gd name="T3" fmla="*/ 1000944 h 930"/>
              <a:gd name="T4" fmla="*/ 327304 w 1110"/>
              <a:gd name="T5" fmla="*/ 949171 h 930"/>
              <a:gd name="T6" fmla="*/ 344530 w 1110"/>
              <a:gd name="T7" fmla="*/ 897398 h 930"/>
              <a:gd name="T8" fmla="*/ 465116 w 1110"/>
              <a:gd name="T9" fmla="*/ 534988 h 930"/>
              <a:gd name="T10" fmla="*/ 775193 w 1110"/>
              <a:gd name="T11" fmla="*/ 517730 h 930"/>
              <a:gd name="T12" fmla="*/ 826873 w 1110"/>
              <a:gd name="T13" fmla="*/ 483215 h 930"/>
              <a:gd name="T14" fmla="*/ 947458 w 1110"/>
              <a:gd name="T15" fmla="*/ 258865 h 930"/>
              <a:gd name="T16" fmla="*/ 1119723 w 1110"/>
              <a:gd name="T17" fmla="*/ 172577 h 930"/>
              <a:gd name="T18" fmla="*/ 1171403 w 1110"/>
              <a:gd name="T19" fmla="*/ 155319 h 930"/>
              <a:gd name="T20" fmla="*/ 1223082 w 1110"/>
              <a:gd name="T21" fmla="*/ 138061 h 930"/>
              <a:gd name="T22" fmla="*/ 1274762 w 1110"/>
              <a:gd name="T23" fmla="*/ 0 h 93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110"/>
              <a:gd name="T37" fmla="*/ 0 h 930"/>
              <a:gd name="T38" fmla="*/ 1110 w 1110"/>
              <a:gd name="T39" fmla="*/ 930 h 93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110" h="930">
                <a:moveTo>
                  <a:pt x="0" y="930"/>
                </a:moveTo>
                <a:cubicBezTo>
                  <a:pt x="56" y="916"/>
                  <a:pt x="148" y="901"/>
                  <a:pt x="195" y="870"/>
                </a:cubicBezTo>
                <a:cubicBezTo>
                  <a:pt x="253" y="831"/>
                  <a:pt x="223" y="846"/>
                  <a:pt x="285" y="825"/>
                </a:cubicBezTo>
                <a:cubicBezTo>
                  <a:pt x="290" y="810"/>
                  <a:pt x="298" y="796"/>
                  <a:pt x="300" y="780"/>
                </a:cubicBezTo>
                <a:cubicBezTo>
                  <a:pt x="305" y="738"/>
                  <a:pt x="287" y="482"/>
                  <a:pt x="405" y="465"/>
                </a:cubicBezTo>
                <a:cubicBezTo>
                  <a:pt x="494" y="452"/>
                  <a:pt x="585" y="455"/>
                  <a:pt x="675" y="450"/>
                </a:cubicBezTo>
                <a:cubicBezTo>
                  <a:pt x="690" y="440"/>
                  <a:pt x="710" y="435"/>
                  <a:pt x="720" y="420"/>
                </a:cubicBezTo>
                <a:cubicBezTo>
                  <a:pt x="772" y="337"/>
                  <a:pt x="739" y="299"/>
                  <a:pt x="825" y="225"/>
                </a:cubicBezTo>
                <a:cubicBezTo>
                  <a:pt x="893" y="167"/>
                  <a:pt x="883" y="181"/>
                  <a:pt x="975" y="150"/>
                </a:cubicBezTo>
                <a:cubicBezTo>
                  <a:pt x="990" y="145"/>
                  <a:pt x="1005" y="140"/>
                  <a:pt x="1020" y="135"/>
                </a:cubicBezTo>
                <a:cubicBezTo>
                  <a:pt x="1035" y="130"/>
                  <a:pt x="1065" y="120"/>
                  <a:pt x="1065" y="120"/>
                </a:cubicBezTo>
                <a:cubicBezTo>
                  <a:pt x="1099" y="19"/>
                  <a:pt x="1081" y="58"/>
                  <a:pt x="1110" y="0"/>
                </a:cubicBezTo>
              </a:path>
            </a:pathLst>
          </a:custGeom>
          <a:noFill/>
          <a:ln w="28575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Oval 24"/>
          <p:cNvSpPr>
            <a:spLocks noChangeArrowheads="1"/>
          </p:cNvSpPr>
          <p:nvPr/>
        </p:nvSpPr>
        <p:spPr bwMode="auto">
          <a:xfrm>
            <a:off x="4993455" y="5295849"/>
            <a:ext cx="160338" cy="163512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" name="Oval 25"/>
          <p:cNvSpPr>
            <a:spLocks noChangeArrowheads="1"/>
          </p:cNvSpPr>
          <p:nvPr/>
        </p:nvSpPr>
        <p:spPr bwMode="auto">
          <a:xfrm>
            <a:off x="5322068" y="5127575"/>
            <a:ext cx="165100" cy="168275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0" name="Oval 26"/>
          <p:cNvSpPr>
            <a:spLocks noChangeArrowheads="1"/>
          </p:cNvSpPr>
          <p:nvPr/>
        </p:nvSpPr>
        <p:spPr bwMode="auto">
          <a:xfrm>
            <a:off x="5322068" y="4794200"/>
            <a:ext cx="165100" cy="168275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1" name="Oval 27"/>
          <p:cNvSpPr>
            <a:spLocks noChangeArrowheads="1"/>
          </p:cNvSpPr>
          <p:nvPr/>
        </p:nvSpPr>
        <p:spPr bwMode="auto">
          <a:xfrm>
            <a:off x="5655443" y="4794200"/>
            <a:ext cx="165100" cy="168275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2" name="Oval 28"/>
          <p:cNvSpPr>
            <a:spLocks noChangeArrowheads="1"/>
          </p:cNvSpPr>
          <p:nvPr/>
        </p:nvSpPr>
        <p:spPr bwMode="auto">
          <a:xfrm>
            <a:off x="5984055" y="4460825"/>
            <a:ext cx="165100" cy="168275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3" name="Oval 29"/>
          <p:cNvSpPr>
            <a:spLocks noChangeArrowheads="1"/>
          </p:cNvSpPr>
          <p:nvPr/>
        </p:nvSpPr>
        <p:spPr bwMode="auto">
          <a:xfrm>
            <a:off x="6317431" y="4297312"/>
            <a:ext cx="163513" cy="163513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" name="Line 30"/>
          <p:cNvSpPr>
            <a:spLocks noChangeShapeType="1"/>
          </p:cNvSpPr>
          <p:nvPr/>
        </p:nvSpPr>
        <p:spPr bwMode="auto">
          <a:xfrm flipH="1">
            <a:off x="6149155" y="3803599"/>
            <a:ext cx="331788" cy="4937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31"/>
          <p:cNvSpPr>
            <a:spLocks noChangeShapeType="1"/>
          </p:cNvSpPr>
          <p:nvPr/>
        </p:nvSpPr>
        <p:spPr bwMode="auto">
          <a:xfrm flipH="1">
            <a:off x="5158555" y="5235525"/>
            <a:ext cx="1219200" cy="2238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Line 32"/>
          <p:cNvSpPr>
            <a:spLocks noChangeShapeType="1"/>
          </p:cNvSpPr>
          <p:nvPr/>
        </p:nvSpPr>
        <p:spPr bwMode="auto">
          <a:xfrm flipH="1" flipV="1">
            <a:off x="6480943" y="4460824"/>
            <a:ext cx="330200" cy="5016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Text Box 33"/>
          <p:cNvSpPr txBox="1">
            <a:spLocks noChangeArrowheads="1"/>
          </p:cNvSpPr>
          <p:nvPr/>
        </p:nvSpPr>
        <p:spPr bwMode="auto">
          <a:xfrm>
            <a:off x="6285681" y="4910086"/>
            <a:ext cx="1338263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i="1"/>
              <a:t>Nodes</a:t>
            </a:r>
            <a:endParaRPr lang="en-US" altLang="en-US" sz="2000"/>
          </a:p>
        </p:txBody>
      </p:sp>
      <p:sp>
        <p:nvSpPr>
          <p:cNvPr id="28" name="Text Box 34"/>
          <p:cNvSpPr txBox="1">
            <a:spLocks noChangeArrowheads="1"/>
          </p:cNvSpPr>
          <p:nvPr/>
        </p:nvSpPr>
        <p:spPr bwMode="auto">
          <a:xfrm>
            <a:off x="5282380" y="4268737"/>
            <a:ext cx="10668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/>
              <a:t>Line</a:t>
            </a:r>
          </a:p>
        </p:txBody>
      </p:sp>
      <p:sp>
        <p:nvSpPr>
          <p:cNvPr id="29" name="Line 35"/>
          <p:cNvSpPr>
            <a:spLocks noChangeShapeType="1"/>
          </p:cNvSpPr>
          <p:nvPr/>
        </p:nvSpPr>
        <p:spPr bwMode="auto">
          <a:xfrm>
            <a:off x="3413893" y="6000699"/>
            <a:ext cx="665162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Text Box 36"/>
          <p:cNvSpPr txBox="1">
            <a:spLocks noChangeArrowheads="1"/>
          </p:cNvSpPr>
          <p:nvPr/>
        </p:nvSpPr>
        <p:spPr bwMode="auto">
          <a:xfrm>
            <a:off x="2920180" y="5840361"/>
            <a:ext cx="5334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/>
              <a:t>X</a:t>
            </a:r>
          </a:p>
        </p:txBody>
      </p:sp>
      <p:sp>
        <p:nvSpPr>
          <p:cNvPr id="31" name="Text Box 37"/>
          <p:cNvSpPr txBox="1">
            <a:spLocks noChangeArrowheads="1"/>
          </p:cNvSpPr>
          <p:nvPr/>
        </p:nvSpPr>
        <p:spPr bwMode="auto">
          <a:xfrm>
            <a:off x="2234381" y="5306962"/>
            <a:ext cx="657225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/>
              <a:t>Y</a:t>
            </a:r>
          </a:p>
        </p:txBody>
      </p:sp>
      <p:sp>
        <p:nvSpPr>
          <p:cNvPr id="32" name="Line 38"/>
          <p:cNvSpPr>
            <a:spLocks noChangeShapeType="1"/>
          </p:cNvSpPr>
          <p:nvPr/>
        </p:nvSpPr>
        <p:spPr bwMode="auto">
          <a:xfrm flipV="1">
            <a:off x="2423293" y="4710061"/>
            <a:ext cx="0" cy="5334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7985893" y="2375920"/>
            <a:ext cx="33679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Vector object is formed by points or series of points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51172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-8241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Only keeping the location of nodes is not enough</a:t>
            </a:r>
            <a:endParaRPr lang="en-US" sz="3600" dirty="0"/>
          </a:p>
        </p:txBody>
      </p:sp>
      <p:sp>
        <p:nvSpPr>
          <p:cNvPr id="33" name="Rectangle 32"/>
          <p:cNvSpPr/>
          <p:nvPr/>
        </p:nvSpPr>
        <p:spPr>
          <a:xfrm>
            <a:off x="1248698" y="2939846"/>
            <a:ext cx="1457770" cy="155349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907459" y="3505200"/>
            <a:ext cx="1457770" cy="1553496"/>
          </a:xfrm>
          <a:prstGeom prst="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336892" y="1460091"/>
            <a:ext cx="1457770" cy="1553496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995653" y="2025445"/>
            <a:ext cx="1457770" cy="155349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6218904" y="4272117"/>
            <a:ext cx="1457770" cy="1553496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877665" y="4837471"/>
            <a:ext cx="1457770" cy="155349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6877665" y="4837471"/>
            <a:ext cx="799009" cy="98814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46" name="Right Arrow 45"/>
          <p:cNvSpPr/>
          <p:nvPr/>
        </p:nvSpPr>
        <p:spPr>
          <a:xfrm rot="20403398">
            <a:off x="3971011" y="2677199"/>
            <a:ext cx="1705244" cy="5252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 rot="1716164">
            <a:off x="3971010" y="4092720"/>
            <a:ext cx="1705244" cy="5252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2938373" y="5990857"/>
            <a:ext cx="2776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 polygon or 2 polygons?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4162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6" grpId="0" animBg="1"/>
      <p:bldP spid="4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813" y="97996"/>
            <a:ext cx="10515600" cy="1325563"/>
          </a:xfrm>
        </p:spPr>
        <p:txBody>
          <a:bodyPr/>
          <a:lstStyle/>
          <a:p>
            <a:r>
              <a:rPr lang="en-US" smtClean="0"/>
              <a:t>Spatial topology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3813" y="1265562"/>
            <a:ext cx="1137777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Topology is concerned with the properties of space that are preserved under continuous deformations, such as stretching, crumpling and bending</a:t>
            </a:r>
            <a:r>
              <a:rPr lang="en-US" sz="2600" dirty="0" smtClean="0"/>
              <a:t>.</a:t>
            </a:r>
            <a:endParaRPr lang="en-US" sz="2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150" y="2369575"/>
            <a:ext cx="6770878" cy="369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813" y="97996"/>
            <a:ext cx="10515600" cy="1325563"/>
          </a:xfrm>
        </p:spPr>
        <p:txBody>
          <a:bodyPr/>
          <a:lstStyle/>
          <a:p>
            <a:r>
              <a:rPr lang="en-US" dirty="0" err="1" smtClean="0"/>
              <a:t>Königsberg’s</a:t>
            </a:r>
            <a:r>
              <a:rPr lang="en-US" dirty="0" smtClean="0"/>
              <a:t> </a:t>
            </a:r>
            <a:r>
              <a:rPr lang="en-US" dirty="0"/>
              <a:t>Seven Bridge Problem</a:t>
            </a:r>
          </a:p>
        </p:txBody>
      </p:sp>
      <p:sp>
        <p:nvSpPr>
          <p:cNvPr id="7" name="Rectangle 6"/>
          <p:cNvSpPr/>
          <p:nvPr/>
        </p:nvSpPr>
        <p:spPr>
          <a:xfrm>
            <a:off x="1909630" y="5965283"/>
            <a:ext cx="8390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Find a walk </a:t>
            </a:r>
            <a:r>
              <a:rPr lang="en-US" dirty="0"/>
              <a:t>through the city that would cross each of those bridges once and only </a:t>
            </a:r>
            <a:r>
              <a:rPr lang="en-US" dirty="0" smtClean="0"/>
              <a:t>once.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930" y="1954054"/>
            <a:ext cx="4638675" cy="365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7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Simplify the problem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92" y="2538307"/>
            <a:ext cx="2888534" cy="22787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371" y="2535959"/>
            <a:ext cx="2877836" cy="23001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034" y="2506211"/>
            <a:ext cx="2888534" cy="23108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296697" y="3431458"/>
            <a:ext cx="580103" cy="412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7925778" y="3431458"/>
            <a:ext cx="580103" cy="412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86748" y="5681359"/>
            <a:ext cx="262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Solved by Leonhard </a:t>
            </a:r>
            <a:r>
              <a:rPr lang="en-US" dirty="0"/>
              <a:t>Euler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0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7554</TotalTime>
  <Words>1240</Words>
  <Application>Microsoft Office PowerPoint</Application>
  <PresentationFormat>Widescreen</PresentationFormat>
  <Paragraphs>184</Paragraphs>
  <Slides>45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等线</vt:lpstr>
      <vt:lpstr>Arial</vt:lpstr>
      <vt:lpstr>Calibri</vt:lpstr>
      <vt:lpstr>Calibri Light</vt:lpstr>
      <vt:lpstr>Tahoma</vt:lpstr>
      <vt:lpstr>Wingdings</vt:lpstr>
      <vt:lpstr>Office Theme</vt:lpstr>
      <vt:lpstr>Image</vt:lpstr>
      <vt:lpstr>Applied Geographic Information Systems and GIS Programming  Day 2: Spatial Analysis using Vector Data</vt:lpstr>
      <vt:lpstr>Course evaluation</vt:lpstr>
      <vt:lpstr>Recall of the previous class</vt:lpstr>
      <vt:lpstr>Recall of the previous class</vt:lpstr>
      <vt:lpstr>Discrete objects in vector data</vt:lpstr>
      <vt:lpstr>Only keeping the location of nodes is not enough</vt:lpstr>
      <vt:lpstr>Spatial topology</vt:lpstr>
      <vt:lpstr>Königsberg’s Seven Bridge Problem</vt:lpstr>
      <vt:lpstr>Simplify the problem</vt:lpstr>
      <vt:lpstr>Topology</vt:lpstr>
      <vt:lpstr>Topology</vt:lpstr>
      <vt:lpstr>Topology Type I: Arc-node topology</vt:lpstr>
      <vt:lpstr>Topology Type II: Polygon-arc topology </vt:lpstr>
      <vt:lpstr>Topology Concept III Left-right topology </vt:lpstr>
      <vt:lpstr>Auto-complete Polygons</vt:lpstr>
      <vt:lpstr>Why we need topology in GIS</vt:lpstr>
      <vt:lpstr>Represent adjacency (Common Border)</vt:lpstr>
      <vt:lpstr>Preserving Coincidence</vt:lpstr>
      <vt:lpstr>Preserving Connectivity</vt:lpstr>
      <vt:lpstr>Common Topology Elements</vt:lpstr>
      <vt:lpstr>Topological relations</vt:lpstr>
      <vt:lpstr>Query in GIS</vt:lpstr>
      <vt:lpstr>Examples of Queries</vt:lpstr>
      <vt:lpstr>Query by attribute</vt:lpstr>
      <vt:lpstr>Query by attribute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Creating and Editing Vector data</vt:lpstr>
      <vt:lpstr>Create Vector Geometries</vt:lpstr>
      <vt:lpstr>Multi-part Features</vt:lpstr>
      <vt:lpstr>Splitting Lines</vt:lpstr>
      <vt:lpstr>Splitting Polygons</vt:lpstr>
      <vt:lpstr>Union</vt:lpstr>
      <vt:lpstr>Edit the attribute table</vt:lpstr>
      <vt:lpstr>Spatial Analysis in GIS</vt:lpstr>
      <vt:lpstr>Spatial Overlay</vt:lpstr>
      <vt:lpstr>PowerPoint Presentation</vt:lpstr>
      <vt:lpstr>Buffer Analysis</vt:lpstr>
      <vt:lpstr>PowerPoint Presentation</vt:lpstr>
      <vt:lpstr>PowerPoint Presentation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239</cp:revision>
  <dcterms:created xsi:type="dcterms:W3CDTF">2017-06-22T01:23:48Z</dcterms:created>
  <dcterms:modified xsi:type="dcterms:W3CDTF">2017-07-04T07:46:50Z</dcterms:modified>
</cp:coreProperties>
</file>